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83" r:id="rId4"/>
    <p:sldId id="280" r:id="rId5"/>
    <p:sldId id="275" r:id="rId6"/>
    <p:sldId id="273" r:id="rId7"/>
    <p:sldId id="272" r:id="rId8"/>
    <p:sldId id="263" r:id="rId9"/>
    <p:sldId id="271" r:id="rId10"/>
    <p:sldId id="261" r:id="rId11"/>
    <p:sldId id="281" r:id="rId12"/>
    <p:sldId id="257" r:id="rId13"/>
    <p:sldId id="269" r:id="rId14"/>
    <p:sldId id="270" r:id="rId15"/>
    <p:sldId id="295" r:id="rId16"/>
    <p:sldId id="293" r:id="rId17"/>
    <p:sldId id="285" r:id="rId18"/>
    <p:sldId id="287" r:id="rId19"/>
    <p:sldId id="288" r:id="rId20"/>
    <p:sldId id="289" r:id="rId21"/>
    <p:sldId id="294" r:id="rId22"/>
    <p:sldId id="262" r:id="rId23"/>
    <p:sldId id="278" r:id="rId24"/>
    <p:sldId id="279" r:id="rId25"/>
    <p:sldId id="292" r:id="rId26"/>
    <p:sldId id="297" r:id="rId27"/>
    <p:sldId id="265" r:id="rId28"/>
    <p:sldId id="266" r:id="rId29"/>
    <p:sldId id="267" r:id="rId30"/>
    <p:sldId id="291" r:id="rId31"/>
    <p:sldId id="264" r:id="rId32"/>
    <p:sldId id="296" r:id="rId33"/>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64" autoAdjust="0"/>
    <p:restoredTop sz="86533" autoAdjust="0"/>
  </p:normalViewPr>
  <p:slideViewPr>
    <p:cSldViewPr>
      <p:cViewPr varScale="1">
        <p:scale>
          <a:sx n="72" d="100"/>
          <a:sy n="72" d="100"/>
        </p:scale>
        <p:origin x="1200" y="78"/>
      </p:cViewPr>
      <p:guideLst>
        <p:guide orient="horz" pos="2160"/>
        <p:guide pos="2880"/>
      </p:guideLst>
    </p:cSldViewPr>
  </p:slideViewPr>
  <p:outlineViewPr>
    <p:cViewPr>
      <p:scale>
        <a:sx n="33" d="100"/>
        <a:sy n="33" d="100"/>
      </p:scale>
      <p:origin x="0" y="7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C2A4705A-EB01-46A8-9600-F92C777C7181}" type="datetimeFigureOut">
              <a:rPr lang="pt-BR" smtClean="0"/>
              <a:t>18/10/2018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2428202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2A4705A-EB01-46A8-9600-F92C777C7181}" type="datetimeFigureOut">
              <a:rPr lang="pt-BR" smtClean="0"/>
              <a:t>18/10/2018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3268311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2A4705A-EB01-46A8-9600-F92C777C7181}" type="datetimeFigureOut">
              <a:rPr lang="pt-BR" smtClean="0"/>
              <a:t>18/10/2018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2429043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2A4705A-EB01-46A8-9600-F92C777C7181}" type="datetimeFigureOut">
              <a:rPr lang="pt-BR" smtClean="0"/>
              <a:t>18/10/2018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2579223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C2A4705A-EB01-46A8-9600-F92C777C7181}" type="datetimeFigureOut">
              <a:rPr lang="pt-BR" smtClean="0"/>
              <a:t>18/10/2018</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1931941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C2A4705A-EB01-46A8-9600-F92C777C7181}" type="datetimeFigureOut">
              <a:rPr lang="pt-BR" smtClean="0"/>
              <a:t>18/10/2018</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403347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C2A4705A-EB01-46A8-9600-F92C777C7181}" type="datetimeFigureOut">
              <a:rPr lang="pt-BR" smtClean="0"/>
              <a:t>18/10/2018</a:t>
            </a:fld>
            <a:endParaRPr lang="pt-BR" dirty="0"/>
          </a:p>
        </p:txBody>
      </p:sp>
      <p:sp>
        <p:nvSpPr>
          <p:cNvPr id="8" name="Espaço Reservado para Rodapé 7"/>
          <p:cNvSpPr>
            <a:spLocks noGrp="1"/>
          </p:cNvSpPr>
          <p:nvPr>
            <p:ph type="ftr" sz="quarter" idx="11"/>
          </p:nvPr>
        </p:nvSpPr>
        <p:spPr/>
        <p:txBody>
          <a:bodyPr/>
          <a:lstStyle/>
          <a:p>
            <a:endParaRPr lang="pt-BR" dirty="0"/>
          </a:p>
        </p:txBody>
      </p:sp>
      <p:sp>
        <p:nvSpPr>
          <p:cNvPr id="9" name="Espaço Reservado para Número de Slide 8"/>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4283576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C2A4705A-EB01-46A8-9600-F92C777C7181}" type="datetimeFigureOut">
              <a:rPr lang="pt-BR" smtClean="0"/>
              <a:t>18/10/2018</a:t>
            </a:fld>
            <a:endParaRPr lang="pt-BR" dirty="0"/>
          </a:p>
        </p:txBody>
      </p:sp>
      <p:sp>
        <p:nvSpPr>
          <p:cNvPr id="4" name="Espaço Reservado para Rodapé 3"/>
          <p:cNvSpPr>
            <a:spLocks noGrp="1"/>
          </p:cNvSpPr>
          <p:nvPr>
            <p:ph type="ftr" sz="quarter" idx="11"/>
          </p:nvPr>
        </p:nvSpPr>
        <p:spPr/>
        <p:txBody>
          <a:bodyPr/>
          <a:lstStyle/>
          <a:p>
            <a:endParaRPr lang="pt-BR" dirty="0"/>
          </a:p>
        </p:txBody>
      </p:sp>
      <p:sp>
        <p:nvSpPr>
          <p:cNvPr id="5" name="Espaço Reservado para Número de Slide 4"/>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4161794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C2A4705A-EB01-46A8-9600-F92C777C7181}" type="datetimeFigureOut">
              <a:rPr lang="pt-BR" smtClean="0"/>
              <a:t>18/10/2018</a:t>
            </a:fld>
            <a:endParaRPr lang="pt-BR" dirty="0"/>
          </a:p>
        </p:txBody>
      </p:sp>
      <p:sp>
        <p:nvSpPr>
          <p:cNvPr id="3" name="Espaço Reservado para Rodapé 2"/>
          <p:cNvSpPr>
            <a:spLocks noGrp="1"/>
          </p:cNvSpPr>
          <p:nvPr>
            <p:ph type="ftr" sz="quarter" idx="11"/>
          </p:nvPr>
        </p:nvSpPr>
        <p:spPr/>
        <p:txBody>
          <a:bodyPr/>
          <a:lstStyle/>
          <a:p>
            <a:endParaRPr lang="pt-BR" dirty="0"/>
          </a:p>
        </p:txBody>
      </p:sp>
      <p:sp>
        <p:nvSpPr>
          <p:cNvPr id="4" name="Espaço Reservado para Número de Slide 3"/>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742509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C2A4705A-EB01-46A8-9600-F92C777C7181}" type="datetimeFigureOut">
              <a:rPr lang="pt-BR" smtClean="0"/>
              <a:t>18/10/2018</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807102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dirty="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C2A4705A-EB01-46A8-9600-F92C777C7181}" type="datetimeFigureOut">
              <a:rPr lang="pt-BR" smtClean="0"/>
              <a:t>18/10/2018</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7BC8EBF5-1DA0-4B6E-A784-A2364D246C8B}" type="slidenum">
              <a:rPr lang="pt-BR" smtClean="0"/>
              <a:t>‹nº›</a:t>
            </a:fld>
            <a:endParaRPr lang="pt-BR" dirty="0"/>
          </a:p>
        </p:txBody>
      </p:sp>
    </p:spTree>
    <p:extLst>
      <p:ext uri="{BB962C8B-B14F-4D97-AF65-F5344CB8AC3E}">
        <p14:creationId xmlns:p14="http://schemas.microsoft.com/office/powerpoint/2010/main" val="51265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A4705A-EB01-46A8-9600-F92C777C7181}" type="datetimeFigureOut">
              <a:rPr lang="pt-BR" smtClean="0"/>
              <a:t>18/10/2018</a:t>
            </a:fld>
            <a:endParaRPr lang="pt-BR" dirty="0"/>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dirty="0"/>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C8EBF5-1DA0-4B6E-A784-A2364D246C8B}" type="slidenum">
              <a:rPr lang="pt-BR" smtClean="0"/>
              <a:t>‹nº›</a:t>
            </a:fld>
            <a:endParaRPr lang="pt-BR" dirty="0"/>
          </a:p>
        </p:txBody>
      </p:sp>
    </p:spTree>
    <p:extLst>
      <p:ext uri="{BB962C8B-B14F-4D97-AF65-F5344CB8AC3E}">
        <p14:creationId xmlns:p14="http://schemas.microsoft.com/office/powerpoint/2010/main" val="67183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3.bp.blogspot.com/-i23dAPJKhyU/UpOWRtO7yyI/AAAAAAAAAU0/n7QC4THMNxI/s1600/Nordeste+clima.png" TargetMode="External"/><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4.bp.blogspot.com/-sum2fWa7J5I/UpOWYCxsiuI/AAAAAAAAAU8/hJCFe0-7v8o/s1600/nordeste+estados.png"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R7YPqKrQlMo" TargetMode="External"/><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dirty="0"/>
              <a:t>Região Nordeste</a:t>
            </a:r>
          </a:p>
        </p:txBody>
      </p:sp>
      <p:sp>
        <p:nvSpPr>
          <p:cNvPr id="3" name="Subtítulo 2"/>
          <p:cNvSpPr>
            <a:spLocks noGrp="1"/>
          </p:cNvSpPr>
          <p:nvPr>
            <p:ph type="subTitle" idx="1"/>
          </p:nvPr>
        </p:nvSpPr>
        <p:spPr/>
        <p:txBody>
          <a:bodyPr/>
          <a:lstStyle/>
          <a:p>
            <a:r>
              <a:rPr lang="pt-BR" dirty="0"/>
              <a:t>7º Ano</a:t>
            </a:r>
          </a:p>
        </p:txBody>
      </p:sp>
    </p:spTree>
    <p:extLst>
      <p:ext uri="{BB962C8B-B14F-4D97-AF65-F5344CB8AC3E}">
        <p14:creationId xmlns:p14="http://schemas.microsoft.com/office/powerpoint/2010/main" val="1801289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11560" y="404664"/>
            <a:ext cx="7848872" cy="5026056"/>
          </a:xfrm>
          <a:prstGeom prst="rect">
            <a:avLst/>
          </a:prstGeom>
        </p:spPr>
        <p:txBody>
          <a:bodyPr wrap="square">
            <a:spAutoFit/>
          </a:bodyPr>
          <a:lstStyle/>
          <a:p>
            <a:pPr>
              <a:lnSpc>
                <a:spcPct val="107000"/>
              </a:lnSpc>
              <a:spcAft>
                <a:spcPts val="800"/>
              </a:spcAft>
            </a:pPr>
            <a:r>
              <a:rPr lang="pt-BR" sz="2400" dirty="0">
                <a:latin typeface="Arial" panose="020B0604020202020204" pitchFamily="34" charset="0"/>
                <a:ea typeface="Calibri" panose="020F0502020204030204" pitchFamily="34" charset="0"/>
                <a:cs typeface="Arial" panose="020B0604020202020204" pitchFamily="34" charset="0"/>
              </a:rPr>
              <a:t>Indústria da seca </a:t>
            </a:r>
          </a:p>
          <a:p>
            <a:pPr>
              <a:lnSpc>
                <a:spcPct val="107000"/>
              </a:lnSpc>
              <a:spcAft>
                <a:spcPts val="800"/>
              </a:spcAft>
            </a:pPr>
            <a:r>
              <a:rPr lang="pt-BR" sz="2400" dirty="0">
                <a:latin typeface="Arial" panose="020B0604020202020204" pitchFamily="34" charset="0"/>
                <a:ea typeface="Calibri" panose="020F0502020204030204" pitchFamily="34" charset="0"/>
                <a:cs typeface="Arial" panose="020B0604020202020204" pitchFamily="34" charset="0"/>
              </a:rPr>
              <a:t>Na época de seca, os governos federal e estadual fornecem verbas aos municípios afetados pela falta de chuva, com o objetivo de socorrer a população sertaneja e possibilitar a construção de açudes. </a:t>
            </a:r>
          </a:p>
          <a:p>
            <a:pPr>
              <a:lnSpc>
                <a:spcPct val="107000"/>
              </a:lnSpc>
              <a:spcAft>
                <a:spcPts val="800"/>
              </a:spcAft>
            </a:pPr>
            <a:endParaRPr lang="pt-BR"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pt-BR"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pt-BR"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pt-BR"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pt-BR" sz="2400" dirty="0">
                <a:latin typeface="Arial" panose="020B0604020202020204" pitchFamily="34" charset="0"/>
                <a:ea typeface="Calibri" panose="020F0502020204030204" pitchFamily="34" charset="0"/>
                <a:cs typeface="Arial" panose="020B0604020202020204" pitchFamily="34" charset="0"/>
              </a:rPr>
              <a:t>Muitas vezes, porém, as verbas são desviadas, impulsionando o processo chamado indústria da seca.</a:t>
            </a:r>
          </a:p>
        </p:txBody>
      </p:sp>
      <p:pic>
        <p:nvPicPr>
          <p:cNvPr id="3" name="Imagem 2">
            <a:extLst>
              <a:ext uri="{FF2B5EF4-FFF2-40B4-BE49-F238E27FC236}">
                <a16:creationId xmlns:a16="http://schemas.microsoft.com/office/drawing/2014/main" id="{CDD939D1-E4D3-4772-B7FB-3D1B0B3A76DF}"/>
              </a:ext>
            </a:extLst>
          </p:cNvPr>
          <p:cNvPicPr>
            <a:picLocks noChangeAspect="1"/>
          </p:cNvPicPr>
          <p:nvPr/>
        </p:nvPicPr>
        <p:blipFill>
          <a:blip r:embed="rId2"/>
          <a:stretch>
            <a:fillRect/>
          </a:stretch>
        </p:blipFill>
        <p:spPr>
          <a:xfrm>
            <a:off x="5436096" y="2483895"/>
            <a:ext cx="2520280" cy="1890210"/>
          </a:xfrm>
          <a:prstGeom prst="rect">
            <a:avLst/>
          </a:prstGeom>
        </p:spPr>
      </p:pic>
    </p:spTree>
    <p:extLst>
      <p:ext uri="{BB962C8B-B14F-4D97-AF65-F5344CB8AC3E}">
        <p14:creationId xmlns:p14="http://schemas.microsoft.com/office/powerpoint/2010/main" val="479731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00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278020"/>
            <a:ext cx="2531125" cy="3240360"/>
          </a:xfrm>
          <a:prstGeom prst="rect">
            <a:avLst/>
          </a:prstGeom>
          <a:extLst/>
        </p:spPr>
        <p:style>
          <a:lnRef idx="2">
            <a:schemeClr val="dk1"/>
          </a:lnRef>
          <a:fillRef idx="1">
            <a:schemeClr val="lt1"/>
          </a:fillRef>
          <a:effectRef idx="0">
            <a:schemeClr val="dk1"/>
          </a:effectRef>
          <a:fontRef idx="minor">
            <a:schemeClr val="dk1"/>
          </a:fontRef>
        </p:style>
      </p:pic>
      <p:sp>
        <p:nvSpPr>
          <p:cNvPr id="2" name="Retângulo 1"/>
          <p:cNvSpPr/>
          <p:nvPr/>
        </p:nvSpPr>
        <p:spPr>
          <a:xfrm>
            <a:off x="539552" y="692697"/>
            <a:ext cx="7992888" cy="3785652"/>
          </a:xfrm>
          <a:prstGeom prst="rect">
            <a:avLst/>
          </a:prstGeom>
        </p:spPr>
        <p:txBody>
          <a:bodyPr wrap="square">
            <a:spAutoFit/>
          </a:bodyPr>
          <a:lstStyle/>
          <a:p>
            <a:r>
              <a:rPr lang="pt-BR" sz="2000" dirty="0">
                <a:latin typeface="Arial" panose="020B0604020202020204" pitchFamily="34" charset="0"/>
                <a:cs typeface="Arial" panose="020B0604020202020204" pitchFamily="34" charset="0"/>
              </a:rPr>
              <a:t>A vegetação é bem diversificada.</a:t>
            </a:r>
          </a:p>
          <a:p>
            <a:r>
              <a:rPr lang="pt-BR" sz="2000" dirty="0">
                <a:latin typeface="Arial" panose="020B0604020202020204" pitchFamily="34" charset="0"/>
                <a:cs typeface="Arial" panose="020B0604020202020204" pitchFamily="34" charset="0"/>
              </a:rPr>
              <a:t>No litoral encontra-se algumas áreas espalhadas de Mata, o Cerrado é visto no centro-oeste da região, indo desde o sul do Maranhão até o oeste da Bahia. </a:t>
            </a:r>
          </a:p>
          <a:p>
            <a:r>
              <a:rPr lang="pt-BR" sz="2000" b="1" dirty="0">
                <a:latin typeface="Arial" panose="020B0604020202020204" pitchFamily="34" charset="0"/>
                <a:cs typeface="Arial" panose="020B0604020202020204" pitchFamily="34" charset="0"/>
              </a:rPr>
              <a:t>A Caatinga é encontrada no sertão, dominando a maior parte do nordeste. </a:t>
            </a:r>
          </a:p>
          <a:p>
            <a:r>
              <a:rPr lang="pt-BR" sz="2000" b="1" dirty="0">
                <a:latin typeface="Arial" panose="020B0604020202020204" pitchFamily="34" charset="0"/>
                <a:cs typeface="Arial" panose="020B0604020202020204" pitchFamily="34" charset="0"/>
              </a:rPr>
              <a:t>A Mata dos Cocais fica entre os estados do Maranhão e Piauí, é uma zona de transição da Amazônia e Caatinga.</a:t>
            </a:r>
          </a:p>
          <a:p>
            <a:r>
              <a:rPr lang="pt-BR" sz="2000" dirty="0">
                <a:latin typeface="Arial" panose="020B0604020202020204" pitchFamily="34" charset="0"/>
                <a:cs typeface="Arial" panose="020B0604020202020204" pitchFamily="34" charset="0"/>
              </a:rPr>
              <a:t>Mangues estão localizados nas regiões</a:t>
            </a:r>
          </a:p>
          <a:p>
            <a:r>
              <a:rPr lang="pt-BR" sz="2000" dirty="0">
                <a:latin typeface="Arial" panose="020B0604020202020204" pitchFamily="34" charset="0"/>
                <a:cs typeface="Arial" panose="020B0604020202020204" pitchFamily="34" charset="0"/>
              </a:rPr>
              <a:t>litorâneas e, no extremo oeste </a:t>
            </a:r>
          </a:p>
          <a:p>
            <a:r>
              <a:rPr lang="pt-BR" sz="2000" dirty="0">
                <a:latin typeface="Arial" panose="020B0604020202020204" pitchFamily="34" charset="0"/>
                <a:cs typeface="Arial" panose="020B0604020202020204" pitchFamily="34" charset="0"/>
              </a:rPr>
              <a:t>maranhense, encontra-se a</a:t>
            </a:r>
          </a:p>
          <a:p>
            <a:r>
              <a:rPr lang="pt-BR" sz="2000" dirty="0">
                <a:latin typeface="Arial" panose="020B0604020202020204" pitchFamily="34" charset="0"/>
                <a:cs typeface="Arial" panose="020B0604020202020204" pitchFamily="34" charset="0"/>
              </a:rPr>
              <a:t>Floresta Amazônica.</a:t>
            </a:r>
          </a:p>
        </p:txBody>
      </p:sp>
    </p:spTree>
    <p:extLst>
      <p:ext uri="{BB962C8B-B14F-4D97-AF65-F5344CB8AC3E}">
        <p14:creationId xmlns:p14="http://schemas.microsoft.com/office/powerpoint/2010/main" val="2645847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83568" y="764704"/>
            <a:ext cx="8064896" cy="1351717"/>
          </a:xfrm>
          <a:prstGeom prst="rect">
            <a:avLst/>
          </a:prstGeom>
        </p:spPr>
        <p:txBody>
          <a:bodyPr wrap="square">
            <a:spAutoFit/>
          </a:bodyPr>
          <a:lstStyle/>
          <a:p>
            <a:pPr>
              <a:lnSpc>
                <a:spcPct val="107000"/>
              </a:lnSpc>
              <a:spcAft>
                <a:spcPts val="800"/>
              </a:spcAft>
            </a:pPr>
            <a:r>
              <a:rPr lang="pt-BR" sz="2400" dirty="0">
                <a:latin typeface="Arial" panose="020B0604020202020204" pitchFamily="34" charset="0"/>
                <a:ea typeface="Calibri" panose="020F0502020204030204" pitchFamily="34" charset="0"/>
                <a:cs typeface="Arial" panose="020B0604020202020204" pitchFamily="34" charset="0"/>
              </a:rPr>
              <a:t>Caatinga: Raízes longas e folhas pequenas em formato de espinhos.</a:t>
            </a:r>
          </a:p>
          <a:p>
            <a:pPr>
              <a:lnSpc>
                <a:spcPct val="107000"/>
              </a:lnSpc>
              <a:spcAft>
                <a:spcPts val="800"/>
              </a:spcAft>
            </a:pPr>
            <a:r>
              <a:rPr lang="pt-BR" sz="2400" dirty="0">
                <a:effectLst/>
                <a:latin typeface="Arial" panose="020B0604020202020204" pitchFamily="34" charset="0"/>
                <a:ea typeface="Calibri" panose="020F0502020204030204" pitchFamily="34" charset="0"/>
                <a:cs typeface="Arial" panose="020B0604020202020204" pitchFamily="34" charset="0"/>
              </a:rPr>
              <a:t>Também pode apresentar-se com folhas esbranquiçadas.</a:t>
            </a:r>
          </a:p>
        </p:txBody>
      </p:sp>
      <p:pic>
        <p:nvPicPr>
          <p:cNvPr id="1026" name="Picture 2" descr="http://www.estudokids.com.br/wp-content/uploads/2014/06/caating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2636912"/>
            <a:ext cx="4305300" cy="2857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597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cptstatic.s3.amazonaws.com/imagens/enviadas/materias/materia10873/otavio-nogueira-biomas-cursos-cp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2564904"/>
            <a:ext cx="5048250" cy="3305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Retângulo 2"/>
          <p:cNvSpPr/>
          <p:nvPr/>
        </p:nvSpPr>
        <p:spPr>
          <a:xfrm>
            <a:off x="971600" y="692696"/>
            <a:ext cx="7568530" cy="1323439"/>
          </a:xfrm>
          <a:prstGeom prst="rect">
            <a:avLst/>
          </a:prstGeom>
        </p:spPr>
        <p:txBody>
          <a:bodyPr wrap="square">
            <a:spAutoFit/>
          </a:bodyPr>
          <a:lstStyle/>
          <a:p>
            <a:r>
              <a:rPr lang="pt-BR" sz="2000" dirty="0">
                <a:latin typeface="Arial" panose="020B0604020202020204" pitchFamily="34" charset="0"/>
                <a:cs typeface="Arial" panose="020B0604020202020204" pitchFamily="34" charset="0"/>
              </a:rPr>
              <a:t>A Mata dos Cocais é uma floresta de transição, situada na região do nordeste brasileiro, entre a caatinga e o cerrado. Encontramos esta formação florestal, principalmente no norte dos estados do Maranhão e Piauí.</a:t>
            </a:r>
          </a:p>
        </p:txBody>
      </p:sp>
    </p:spTree>
    <p:extLst>
      <p:ext uri="{BB962C8B-B14F-4D97-AF65-F5344CB8AC3E}">
        <p14:creationId xmlns:p14="http://schemas.microsoft.com/office/powerpoint/2010/main" val="1786010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899592" y="474345"/>
            <a:ext cx="7560840" cy="5016758"/>
          </a:xfrm>
          <a:prstGeom prst="rect">
            <a:avLst/>
          </a:prstGeom>
        </p:spPr>
        <p:txBody>
          <a:bodyPr wrap="square">
            <a:spAutoFit/>
          </a:bodyPr>
          <a:lstStyle/>
          <a:p>
            <a:r>
              <a:rPr lang="pt-BR" sz="2000" dirty="0">
                <a:latin typeface="Arial" panose="020B0604020202020204" pitchFamily="34" charset="0"/>
                <a:cs typeface="Arial" panose="020B0604020202020204" pitchFamily="34" charset="0"/>
              </a:rPr>
              <a:t>Atividade econômica é o extrativismo.</a:t>
            </a:r>
          </a:p>
          <a:p>
            <a:r>
              <a:rPr lang="pt-BR" sz="2000" dirty="0">
                <a:latin typeface="Arial" panose="020B0604020202020204" pitchFamily="34" charset="0"/>
                <a:cs typeface="Arial" panose="020B0604020202020204" pitchFamily="34" charset="0"/>
              </a:rPr>
              <a:t>Famílias vivem:</a:t>
            </a:r>
          </a:p>
          <a:p>
            <a:pPr marL="342900" indent="-342900">
              <a:buFont typeface="Arial" panose="020B0604020202020204" pitchFamily="34" charset="0"/>
              <a:buChar char="•"/>
            </a:pPr>
            <a:r>
              <a:rPr lang="pt-BR" sz="2000" dirty="0">
                <a:latin typeface="Arial" panose="020B0604020202020204" pitchFamily="34" charset="0"/>
                <a:cs typeface="Arial" panose="020B0604020202020204" pitchFamily="34" charset="0"/>
              </a:rPr>
              <a:t>Babaçu, alta concentração de matérias graxas é usado como óleo na indústria alimentícia e cosmética.  </a:t>
            </a:r>
          </a:p>
          <a:p>
            <a:r>
              <a:rPr lang="pt-BR" sz="2000" dirty="0">
                <a:latin typeface="Arial" panose="020B0604020202020204" pitchFamily="34" charset="0"/>
                <a:cs typeface="Arial" panose="020B0604020202020204" pitchFamily="34" charset="0"/>
              </a:rPr>
              <a:t>Folhas, confecção de artesanato (cestos, abanos, esteiras, peneiras, e até mesmo portas e janelas);</a:t>
            </a:r>
          </a:p>
          <a:p>
            <a:r>
              <a:rPr lang="pt-BR" sz="2000" dirty="0">
                <a:latin typeface="Arial" panose="020B0604020202020204" pitchFamily="34" charset="0"/>
                <a:cs typeface="Arial" panose="020B0604020202020204" pitchFamily="34" charset="0"/>
              </a:rPr>
              <a:t>Coco se extrai etanol, metanol, coque, carvão e gases combustíveis;</a:t>
            </a:r>
          </a:p>
          <a:p>
            <a:r>
              <a:rPr lang="pt-BR" sz="2000" dirty="0">
                <a:latin typeface="Arial" panose="020B0604020202020204" pitchFamily="34" charset="0"/>
                <a:cs typeface="Arial" panose="020B0604020202020204" pitchFamily="34" charset="0"/>
              </a:rPr>
              <a:t>Casca pode ser usada para repelir insetos quando queimada. </a:t>
            </a:r>
          </a:p>
          <a:p>
            <a:endParaRPr lang="pt-BR"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pt-BR" sz="2000" dirty="0">
                <a:latin typeface="Arial" panose="020B0604020202020204" pitchFamily="34" charset="0"/>
                <a:cs typeface="Arial" panose="020B0604020202020204" pitchFamily="34" charset="0"/>
              </a:rPr>
              <a:t>Carnaúba usada como poderoso diurético</a:t>
            </a:r>
          </a:p>
          <a:p>
            <a:r>
              <a:rPr lang="pt-BR" sz="2000" dirty="0">
                <a:latin typeface="Arial" panose="020B0604020202020204" pitchFamily="34" charset="0"/>
                <a:cs typeface="Arial" panose="020B0604020202020204" pitchFamily="34" charset="0"/>
              </a:rPr>
              <a:t>Fruto é usado na dieta animal;</a:t>
            </a:r>
          </a:p>
          <a:p>
            <a:r>
              <a:rPr lang="pt-BR" sz="2000" dirty="0">
                <a:latin typeface="Arial" panose="020B0604020202020204" pitchFamily="34" charset="0"/>
                <a:cs typeface="Arial" panose="020B0604020202020204" pitchFamily="34" charset="0"/>
              </a:rPr>
              <a:t>Tronco é usado em construções;</a:t>
            </a:r>
          </a:p>
          <a:p>
            <a:r>
              <a:rPr lang="pt-BR" sz="2000" dirty="0">
                <a:latin typeface="Arial" panose="020B0604020202020204" pitchFamily="34" charset="0"/>
                <a:cs typeface="Arial" panose="020B0604020202020204" pitchFamily="34" charset="0"/>
              </a:rPr>
              <a:t>Palha serve de matéria-prima para o artesanato;</a:t>
            </a:r>
          </a:p>
          <a:p>
            <a:r>
              <a:rPr lang="pt-BR" sz="2000" dirty="0">
                <a:latin typeface="Arial" panose="020B0604020202020204" pitchFamily="34" charset="0"/>
                <a:cs typeface="Arial" panose="020B0604020202020204" pitchFamily="34" charset="0"/>
              </a:rPr>
              <a:t>Na indústria, a cera extraída da carnaúba é usada no ramo de cosméticos, medicamentos, alimentos entre muitos outros.</a:t>
            </a:r>
          </a:p>
        </p:txBody>
      </p:sp>
    </p:spTree>
    <p:extLst>
      <p:ext uri="{BB962C8B-B14F-4D97-AF65-F5344CB8AC3E}">
        <p14:creationId xmlns:p14="http://schemas.microsoft.com/office/powerpoint/2010/main" val="3913310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971600" y="692696"/>
            <a:ext cx="7344816" cy="3046988"/>
          </a:xfrm>
          <a:prstGeom prst="rect">
            <a:avLst/>
          </a:prstGeom>
        </p:spPr>
        <p:txBody>
          <a:bodyPr wrap="square">
            <a:spAutoFit/>
          </a:bodyPr>
          <a:lstStyle/>
          <a:p>
            <a:r>
              <a:rPr lang="pt-BR" sz="2400" dirty="0">
                <a:latin typeface="Arial" panose="020B0604020202020204" pitchFamily="34" charset="0"/>
                <a:cs typeface="Arial" panose="020B0604020202020204" pitchFamily="34" charset="0"/>
              </a:rPr>
              <a:t>As "quebradeiras" praticam o extrativismo vegetal na Mata de Cocais, de coco babaçu e carnaúba. Desses produtos extraem óleos e ceras. Elas enfrentam dificuldades em manter sua prática porque muitas fazendas são particulares, e seus proprietários obrigam-nas a pagar para ter acesso às palmeiras, das quais obtêm a matéria-prima para sua produção.</a:t>
            </a:r>
          </a:p>
        </p:txBody>
      </p:sp>
      <p:pic>
        <p:nvPicPr>
          <p:cNvPr id="1026" name="Picture 2" descr="Imagem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3573016"/>
            <a:ext cx="3810000" cy="253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553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Sub-regiões</a:t>
            </a:r>
          </a:p>
        </p:txBody>
      </p:sp>
      <p:pic>
        <p:nvPicPr>
          <p:cNvPr id="5" name="Picture 2" descr="http://player.slideplayer.com.br/1/287550/data/images/img18.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05101" y="1600200"/>
            <a:ext cx="3742798" cy="4525963"/>
          </a:xfrm>
          <a:prstGeom prst="rect">
            <a:avLst/>
          </a:prstGeom>
          <a:extLst/>
        </p:spPr>
        <p:style>
          <a:lnRef idx="2">
            <a:schemeClr val="dk1"/>
          </a:lnRef>
          <a:fillRef idx="1">
            <a:schemeClr val="lt1"/>
          </a:fillRef>
          <a:effectRef idx="0">
            <a:schemeClr val="dk1"/>
          </a:effectRef>
          <a:fontRef idx="minor">
            <a:schemeClr val="dk1"/>
          </a:fontRef>
        </p:style>
      </p:pic>
      <p:pic>
        <p:nvPicPr>
          <p:cNvPr id="6" name="Espaço Reservado para Conteúdo 5" descr="http://3.bp.blogspot.com/-i23dAPJKhyU/UpOWRtO7yyI/AAAAAAAAAU0/n7QC4THMNxI/s320/Nordeste+clima.png">
            <a:hlinkClick r:id="rId3"/>
          </p:cNvPr>
          <p:cNvPicPr>
            <a:picLocks noGrp="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788024" y="1988840"/>
            <a:ext cx="3600400" cy="3240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17209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fig0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146" y="3429000"/>
            <a:ext cx="3638194" cy="2232248"/>
          </a:xfrm>
          <a:prstGeom prst="rect">
            <a:avLst/>
          </a:prstGeom>
          <a:extLst/>
        </p:spPr>
        <p:style>
          <a:lnRef idx="2">
            <a:schemeClr val="dk1"/>
          </a:lnRef>
          <a:fillRef idx="1">
            <a:schemeClr val="lt1"/>
          </a:fillRef>
          <a:effectRef idx="0">
            <a:schemeClr val="dk1"/>
          </a:effectRef>
          <a:fontRef idx="minor">
            <a:schemeClr val="dk1"/>
          </a:fontRef>
        </p:style>
      </p:pic>
      <p:sp>
        <p:nvSpPr>
          <p:cNvPr id="2" name="Retângulo 1"/>
          <p:cNvSpPr/>
          <p:nvPr/>
        </p:nvSpPr>
        <p:spPr>
          <a:xfrm>
            <a:off x="395536" y="692696"/>
            <a:ext cx="8280920" cy="3741409"/>
          </a:xfrm>
          <a:prstGeom prst="rect">
            <a:avLst/>
          </a:prstGeom>
        </p:spPr>
        <p:txBody>
          <a:bodyPr wrap="square">
            <a:spAutoFit/>
          </a:bodyPr>
          <a:lstStyle/>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Zona da mata</a:t>
            </a: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CLIMA: Tropical e litorâneo</a:t>
            </a: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PRODUTOS: Cana, cacau e extração </a:t>
            </a:r>
            <a:r>
              <a:rPr lang="pt-BR" sz="2000">
                <a:latin typeface="Arial" panose="020B0604020202020204" pitchFamily="34" charset="0"/>
                <a:ea typeface="Calibri" panose="020F0502020204030204" pitchFamily="34" charset="0"/>
                <a:cs typeface="Arial" panose="020B0604020202020204" pitchFamily="34" charset="0"/>
              </a:rPr>
              <a:t>de petróleo.</a:t>
            </a:r>
            <a:endParaRPr lang="pt-BR"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VEGETAÇÕES: Litorânea no litoral e no planalto Mata Atlântica.</a:t>
            </a: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ATIVIDADES ECONÔMICAS:  turismo e comércio</a:t>
            </a: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Obs.: a pluviosidade é bastante regular, principalmente na região sul da Bahia, e solo bastante fértil.</a:t>
            </a:r>
          </a:p>
          <a:p>
            <a:pPr>
              <a:lnSpc>
                <a:spcPct val="107000"/>
              </a:lnSpc>
              <a:spcAft>
                <a:spcPts val="800"/>
              </a:spcAft>
            </a:pPr>
            <a:endParaRPr lang="pt-BR"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pt-BR"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tângulo 2">
            <a:extLst>
              <a:ext uri="{FF2B5EF4-FFF2-40B4-BE49-F238E27FC236}">
                <a16:creationId xmlns:a16="http://schemas.microsoft.com/office/drawing/2014/main" id="{EF60F394-A415-4AA3-916C-06FF3A24DB6E}"/>
              </a:ext>
            </a:extLst>
          </p:cNvPr>
          <p:cNvSpPr/>
          <p:nvPr/>
        </p:nvSpPr>
        <p:spPr>
          <a:xfrm>
            <a:off x="755576" y="5875824"/>
            <a:ext cx="6102424" cy="646331"/>
          </a:xfrm>
          <a:prstGeom prst="rect">
            <a:avLst/>
          </a:prstGeom>
        </p:spPr>
        <p:txBody>
          <a:bodyPr wrap="square">
            <a:spAutoFit/>
          </a:bodyPr>
          <a:lstStyle/>
          <a:p>
            <a:r>
              <a:rPr lang="pt-BR" dirty="0"/>
              <a:t>Aspectos econômicos</a:t>
            </a:r>
          </a:p>
          <a:p>
            <a:r>
              <a:rPr lang="pt-BR" dirty="0"/>
              <a:t>https://www.youtube.com/watch?v=MeHm5LzUS4k&amp;t=22s</a:t>
            </a:r>
          </a:p>
        </p:txBody>
      </p:sp>
    </p:spTree>
    <p:extLst>
      <p:ext uri="{BB962C8B-B14F-4D97-AF65-F5344CB8AC3E}">
        <p14:creationId xmlns:p14="http://schemas.microsoft.com/office/powerpoint/2010/main" val="1840772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fig0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0580" y="4312528"/>
            <a:ext cx="2795389" cy="1871591"/>
          </a:xfrm>
          <a:prstGeom prst="rect">
            <a:avLst/>
          </a:prstGeom>
          <a:extLst/>
        </p:spPr>
        <p:style>
          <a:lnRef idx="2">
            <a:schemeClr val="dk1"/>
          </a:lnRef>
          <a:fillRef idx="1">
            <a:schemeClr val="lt1"/>
          </a:fillRef>
          <a:effectRef idx="0">
            <a:schemeClr val="dk1"/>
          </a:effectRef>
          <a:fontRef idx="minor">
            <a:schemeClr val="dk1"/>
          </a:fontRef>
        </p:style>
      </p:pic>
      <p:sp>
        <p:nvSpPr>
          <p:cNvPr id="3" name="Retângulo 2"/>
          <p:cNvSpPr/>
          <p:nvPr/>
        </p:nvSpPr>
        <p:spPr>
          <a:xfrm>
            <a:off x="395537" y="692697"/>
            <a:ext cx="8208911" cy="4297458"/>
          </a:xfrm>
          <a:prstGeom prst="rect">
            <a:avLst/>
          </a:prstGeom>
        </p:spPr>
        <p:txBody>
          <a:bodyPr wrap="square">
            <a:spAutoFit/>
          </a:bodyPr>
          <a:lstStyle/>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Agreste</a:t>
            </a: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CLIMA: Semiárido e tropical.</a:t>
            </a: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PRODUTOS: Pecuária leiteira e algodão.</a:t>
            </a: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VEGETAÇÕES: Mata Atlântica (da zona da mata) e Caatinga (do sertão).</a:t>
            </a: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ATIVIDADES ECONÔMICAS:  Pecuária leiteira e agricultura comercial.</a:t>
            </a: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Obs.: Predominam os minifúndios dedicados a produção de subsistência e a pecuária leiteira, sendo o excedente comercializado na região da Zona da Mata.</a:t>
            </a:r>
          </a:p>
          <a:p>
            <a:pPr>
              <a:lnSpc>
                <a:spcPct val="107000"/>
              </a:lnSpc>
              <a:spcAft>
                <a:spcPts val="800"/>
              </a:spcAft>
            </a:pPr>
            <a:endParaRPr lang="pt-B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tângulo 3">
            <a:extLst>
              <a:ext uri="{FF2B5EF4-FFF2-40B4-BE49-F238E27FC236}">
                <a16:creationId xmlns:a16="http://schemas.microsoft.com/office/drawing/2014/main" id="{3E099A54-3806-472B-A8D3-B1C89953F7F5}"/>
              </a:ext>
            </a:extLst>
          </p:cNvPr>
          <p:cNvSpPr/>
          <p:nvPr/>
        </p:nvSpPr>
        <p:spPr>
          <a:xfrm>
            <a:off x="539552" y="4860161"/>
            <a:ext cx="5688631" cy="646331"/>
          </a:xfrm>
          <a:prstGeom prst="rect">
            <a:avLst/>
          </a:prstGeom>
        </p:spPr>
        <p:txBody>
          <a:bodyPr wrap="square">
            <a:spAutoFit/>
          </a:bodyPr>
          <a:lstStyle/>
          <a:p>
            <a:r>
              <a:rPr lang="pt-BR" dirty="0"/>
              <a:t>Aspectos econômicos</a:t>
            </a:r>
          </a:p>
          <a:p>
            <a:r>
              <a:rPr lang="pt-BR" dirty="0"/>
              <a:t>https://www.youtube.com/watch?v=xSJXMjyChL4&amp;t=68s</a:t>
            </a:r>
          </a:p>
        </p:txBody>
      </p:sp>
    </p:spTree>
    <p:extLst>
      <p:ext uri="{BB962C8B-B14F-4D97-AF65-F5344CB8AC3E}">
        <p14:creationId xmlns:p14="http://schemas.microsoft.com/office/powerpoint/2010/main" val="2859949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ig0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4321964"/>
            <a:ext cx="2471167" cy="1771332"/>
          </a:xfrm>
          <a:prstGeom prst="rect">
            <a:avLst/>
          </a:prstGeom>
          <a:extLst/>
        </p:spPr>
        <p:style>
          <a:lnRef idx="2">
            <a:schemeClr val="dk1"/>
          </a:lnRef>
          <a:fillRef idx="1">
            <a:schemeClr val="lt1"/>
          </a:fillRef>
          <a:effectRef idx="0">
            <a:schemeClr val="dk1"/>
          </a:effectRef>
          <a:fontRef idx="minor">
            <a:schemeClr val="dk1"/>
          </a:fontRef>
        </p:style>
      </p:pic>
      <p:sp>
        <p:nvSpPr>
          <p:cNvPr id="3" name="Retângulo 2"/>
          <p:cNvSpPr/>
          <p:nvPr/>
        </p:nvSpPr>
        <p:spPr>
          <a:xfrm>
            <a:off x="921140" y="764704"/>
            <a:ext cx="7611300" cy="3946401"/>
          </a:xfrm>
          <a:prstGeom prst="rect">
            <a:avLst/>
          </a:prstGeom>
        </p:spPr>
        <p:txBody>
          <a:bodyPr wrap="square">
            <a:spAutoFit/>
          </a:bodyPr>
          <a:lstStyle/>
          <a:p>
            <a:pPr>
              <a:lnSpc>
                <a:spcPct val="107000"/>
              </a:lnSpc>
              <a:spcAft>
                <a:spcPts val="800"/>
              </a:spcAft>
            </a:pPr>
            <a:r>
              <a:rPr lang="pt-BR" dirty="0">
                <a:latin typeface="Arial" panose="020B0604020202020204" pitchFamily="34" charset="0"/>
                <a:ea typeface="Calibri" panose="020F0502020204030204" pitchFamily="34" charset="0"/>
                <a:cs typeface="Arial" panose="020B0604020202020204" pitchFamily="34" charset="0"/>
              </a:rPr>
              <a:t>Sertão: </a:t>
            </a:r>
          </a:p>
          <a:p>
            <a:pPr>
              <a:lnSpc>
                <a:spcPct val="107000"/>
              </a:lnSpc>
              <a:spcAft>
                <a:spcPts val="800"/>
              </a:spcAft>
            </a:pPr>
            <a:r>
              <a:rPr lang="pt-BR" dirty="0">
                <a:latin typeface="Arial" panose="020B0604020202020204" pitchFamily="34" charset="0"/>
                <a:ea typeface="Calibri" panose="020F0502020204030204" pitchFamily="34" charset="0"/>
                <a:cs typeface="Arial" panose="020B0604020202020204" pitchFamily="34" charset="0"/>
              </a:rPr>
              <a:t>CLIMA: Semiárido.</a:t>
            </a:r>
          </a:p>
          <a:p>
            <a:pPr>
              <a:lnSpc>
                <a:spcPct val="107000"/>
              </a:lnSpc>
              <a:spcAft>
                <a:spcPts val="800"/>
              </a:spcAft>
            </a:pPr>
            <a:r>
              <a:rPr lang="pt-BR" dirty="0">
                <a:latin typeface="Arial" panose="020B0604020202020204" pitchFamily="34" charset="0"/>
                <a:ea typeface="Calibri" panose="020F0502020204030204" pitchFamily="34" charset="0"/>
                <a:cs typeface="Arial" panose="020B0604020202020204" pitchFamily="34" charset="0"/>
              </a:rPr>
              <a:t>PRODUTOS: Arroz, feijão, algodão, uvas etc.</a:t>
            </a:r>
          </a:p>
          <a:p>
            <a:pPr>
              <a:lnSpc>
                <a:spcPct val="107000"/>
              </a:lnSpc>
              <a:spcAft>
                <a:spcPts val="800"/>
              </a:spcAft>
            </a:pPr>
            <a:r>
              <a:rPr lang="pt-BR" dirty="0">
                <a:latin typeface="Arial" panose="020B0604020202020204" pitchFamily="34" charset="0"/>
                <a:ea typeface="Calibri" panose="020F0502020204030204" pitchFamily="34" charset="0"/>
                <a:cs typeface="Arial" panose="020B0604020202020204" pitchFamily="34" charset="0"/>
              </a:rPr>
              <a:t>VEGETAÇÕES: Caatinga</a:t>
            </a:r>
          </a:p>
          <a:p>
            <a:pPr>
              <a:lnSpc>
                <a:spcPct val="107000"/>
              </a:lnSpc>
              <a:spcAft>
                <a:spcPts val="800"/>
              </a:spcAft>
            </a:pPr>
            <a:r>
              <a:rPr lang="pt-BR" dirty="0">
                <a:latin typeface="Arial" panose="020B0604020202020204" pitchFamily="34" charset="0"/>
                <a:ea typeface="Calibri" panose="020F0502020204030204" pitchFamily="34" charset="0"/>
                <a:cs typeface="Arial" panose="020B0604020202020204" pitchFamily="34" charset="0"/>
              </a:rPr>
              <a:t>ATIVIDADES ECONÔMICAS:   Agricultura comercial, familiar e vinícola.</a:t>
            </a:r>
          </a:p>
          <a:p>
            <a:pPr>
              <a:lnSpc>
                <a:spcPct val="107000"/>
              </a:lnSpc>
              <a:spcAft>
                <a:spcPts val="800"/>
              </a:spcAft>
            </a:pPr>
            <a:r>
              <a:rPr lang="pt-BR" dirty="0">
                <a:latin typeface="Arial" panose="020B0604020202020204" pitchFamily="34" charset="0"/>
                <a:ea typeface="Calibri" panose="020F0502020204030204" pitchFamily="34" charset="0"/>
                <a:cs typeface="Arial" panose="020B0604020202020204" pitchFamily="34" charset="0"/>
              </a:rPr>
              <a:t>Obs.: As chuvas são escassas e, por isso a pecuária e agricultura são atividades bastante difíceis na região. O único rio perene do sertão é o São Francisco do qual é desviada água para irrigação em alguns locais e que também é fonte de energia através de hidrelétricas como a de Sobradinho (BA).</a:t>
            </a:r>
          </a:p>
          <a:p>
            <a:pPr>
              <a:lnSpc>
                <a:spcPct val="107000"/>
              </a:lnSpc>
              <a:spcAft>
                <a:spcPts val="800"/>
              </a:spcAft>
            </a:pPr>
            <a:endParaRPr lang="pt-BR" dirty="0">
              <a:latin typeface="Arial" panose="020B0604020202020204" pitchFamily="34" charset="0"/>
              <a:ea typeface="Calibri" panose="020F0502020204030204" pitchFamily="34" charset="0"/>
              <a:cs typeface="Arial" panose="020B0604020202020204" pitchFamily="34" charset="0"/>
            </a:endParaRPr>
          </a:p>
        </p:txBody>
      </p:sp>
      <p:sp>
        <p:nvSpPr>
          <p:cNvPr id="4" name="Retângulo 3">
            <a:extLst>
              <a:ext uri="{FF2B5EF4-FFF2-40B4-BE49-F238E27FC236}">
                <a16:creationId xmlns:a16="http://schemas.microsoft.com/office/drawing/2014/main" id="{A7E699A1-A069-4758-BA1D-2984C82C7FFA}"/>
              </a:ext>
            </a:extLst>
          </p:cNvPr>
          <p:cNvSpPr/>
          <p:nvPr/>
        </p:nvSpPr>
        <p:spPr>
          <a:xfrm>
            <a:off x="611560" y="4860162"/>
            <a:ext cx="6246440" cy="646331"/>
          </a:xfrm>
          <a:prstGeom prst="rect">
            <a:avLst/>
          </a:prstGeom>
        </p:spPr>
        <p:txBody>
          <a:bodyPr wrap="square">
            <a:spAutoFit/>
          </a:bodyPr>
          <a:lstStyle/>
          <a:p>
            <a:r>
              <a:rPr lang="pt-BR" dirty="0"/>
              <a:t>Aspectos econômicos</a:t>
            </a:r>
          </a:p>
          <a:p>
            <a:r>
              <a:rPr lang="pt-BR" dirty="0"/>
              <a:t>https://www.youtube.com/watch?v=K6rpkxbYWiY&amp;t=38s</a:t>
            </a:r>
          </a:p>
        </p:txBody>
      </p:sp>
    </p:spTree>
    <p:extLst>
      <p:ext uri="{BB962C8B-B14F-4D97-AF65-F5344CB8AC3E}">
        <p14:creationId xmlns:p14="http://schemas.microsoft.com/office/powerpoint/2010/main" val="277699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http://4.bp.blogspot.com/-sum2fWa7J5I/UpOWYCxsiuI/AAAAAAAAAU8/hJCFe0-7v8o/s320/nordeste+estados.pn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611560" y="692696"/>
            <a:ext cx="6336704" cy="44644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tângulo 2">
            <a:extLst>
              <a:ext uri="{FF2B5EF4-FFF2-40B4-BE49-F238E27FC236}">
                <a16:creationId xmlns:a16="http://schemas.microsoft.com/office/drawing/2014/main" id="{D4BABDB4-2968-43B5-ABA0-A866A39B894A}"/>
              </a:ext>
            </a:extLst>
          </p:cNvPr>
          <p:cNvSpPr/>
          <p:nvPr/>
        </p:nvSpPr>
        <p:spPr>
          <a:xfrm>
            <a:off x="2483768" y="5691157"/>
            <a:ext cx="5976664" cy="646331"/>
          </a:xfrm>
          <a:prstGeom prst="rect">
            <a:avLst/>
          </a:prstGeom>
        </p:spPr>
        <p:txBody>
          <a:bodyPr wrap="square">
            <a:spAutoFit/>
          </a:bodyPr>
          <a:lstStyle/>
          <a:p>
            <a:r>
              <a:rPr lang="pt-BR" dirty="0"/>
              <a:t>Aspectos naturais</a:t>
            </a:r>
          </a:p>
          <a:p>
            <a:r>
              <a:rPr lang="pt-BR" dirty="0"/>
              <a:t>https://www.youtube.com/watch?v=-EJiE40WFy0</a:t>
            </a:r>
          </a:p>
        </p:txBody>
      </p:sp>
    </p:spTree>
    <p:extLst>
      <p:ext uri="{BB962C8B-B14F-4D97-AF65-F5344CB8AC3E}">
        <p14:creationId xmlns:p14="http://schemas.microsoft.com/office/powerpoint/2010/main" val="2154457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fig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4005064"/>
            <a:ext cx="2808312" cy="2226855"/>
          </a:xfrm>
          <a:prstGeom prst="rect">
            <a:avLst/>
          </a:prstGeom>
          <a:extLst/>
        </p:spPr>
        <p:style>
          <a:lnRef idx="2">
            <a:schemeClr val="dk1"/>
          </a:lnRef>
          <a:fillRef idx="1">
            <a:schemeClr val="lt1"/>
          </a:fillRef>
          <a:effectRef idx="0">
            <a:schemeClr val="dk1"/>
          </a:effectRef>
          <a:fontRef idx="minor">
            <a:schemeClr val="dk1"/>
          </a:fontRef>
        </p:style>
      </p:pic>
      <p:sp>
        <p:nvSpPr>
          <p:cNvPr id="3" name="Retângulo 2"/>
          <p:cNvSpPr/>
          <p:nvPr/>
        </p:nvSpPr>
        <p:spPr>
          <a:xfrm>
            <a:off x="611560" y="548680"/>
            <a:ext cx="7776864" cy="4427046"/>
          </a:xfrm>
          <a:prstGeom prst="rect">
            <a:avLst/>
          </a:prstGeom>
        </p:spPr>
        <p:txBody>
          <a:bodyPr wrap="square">
            <a:spAutoFit/>
          </a:bodyPr>
          <a:lstStyle/>
          <a:p>
            <a:pPr>
              <a:spcAft>
                <a:spcPts val="800"/>
              </a:spcAft>
            </a:pPr>
            <a:r>
              <a:rPr lang="pt-BR" sz="2400" dirty="0">
                <a:latin typeface="Calibri" panose="020F0502020204030204" pitchFamily="34" charset="0"/>
                <a:ea typeface="Calibri" panose="020F0502020204030204" pitchFamily="34" charset="0"/>
                <a:cs typeface="Times New Roman" panose="02020603050405020304" pitchFamily="18" charset="0"/>
              </a:rPr>
              <a:t>Meio-Norte</a:t>
            </a:r>
          </a:p>
          <a:p>
            <a:pPr>
              <a:spcAft>
                <a:spcPts val="800"/>
              </a:spcAft>
            </a:pPr>
            <a:r>
              <a:rPr lang="pt-BR" sz="2400" dirty="0">
                <a:latin typeface="Calibri" panose="020F0502020204030204" pitchFamily="34" charset="0"/>
                <a:ea typeface="Calibri" panose="020F0502020204030204" pitchFamily="34" charset="0"/>
                <a:cs typeface="Times New Roman" panose="02020603050405020304" pitchFamily="18" charset="0"/>
              </a:rPr>
              <a:t>CLIMA: Semiárido e equatorial.</a:t>
            </a:r>
          </a:p>
          <a:p>
            <a:pPr>
              <a:spcAft>
                <a:spcPts val="800"/>
              </a:spcAft>
            </a:pPr>
            <a:r>
              <a:rPr lang="pt-BR" sz="2400" dirty="0">
                <a:latin typeface="Calibri" panose="020F0502020204030204" pitchFamily="34" charset="0"/>
                <a:ea typeface="Calibri" panose="020F0502020204030204" pitchFamily="34" charset="0"/>
                <a:cs typeface="Times New Roman" panose="02020603050405020304" pitchFamily="18" charset="0"/>
              </a:rPr>
              <a:t> PRODUTOS: Carnaúba, Babaçu, soja, arroz etc.</a:t>
            </a:r>
          </a:p>
          <a:p>
            <a:pPr>
              <a:spcAft>
                <a:spcPts val="800"/>
              </a:spcAft>
            </a:pPr>
            <a:r>
              <a:rPr lang="pt-BR" sz="2400" dirty="0">
                <a:latin typeface="Calibri" panose="020F0502020204030204" pitchFamily="34" charset="0"/>
                <a:ea typeface="Calibri" panose="020F0502020204030204" pitchFamily="34" charset="0"/>
                <a:cs typeface="Times New Roman" panose="02020603050405020304" pitchFamily="18" charset="0"/>
              </a:rPr>
              <a:t>VEGETAÇÕES: Caatinga (do sertão) e Floresta Amazônica (da região norte do Brasil).</a:t>
            </a:r>
          </a:p>
          <a:p>
            <a:pPr>
              <a:spcAft>
                <a:spcPts val="800"/>
              </a:spcAft>
            </a:pPr>
            <a:r>
              <a:rPr lang="pt-BR" sz="2400" dirty="0">
                <a:latin typeface="Calibri" panose="020F0502020204030204" pitchFamily="34" charset="0"/>
                <a:ea typeface="Calibri" panose="020F0502020204030204" pitchFamily="34" charset="0"/>
                <a:cs typeface="Times New Roman" panose="02020603050405020304" pitchFamily="18" charset="0"/>
              </a:rPr>
              <a:t>ATIVIDADES ECONÔMICAS: Extrativismo vegetal e produção agrícola e criação de gado.</a:t>
            </a:r>
          </a:p>
          <a:p>
            <a:pPr>
              <a:spcAft>
                <a:spcPts val="800"/>
              </a:spcAft>
            </a:pPr>
            <a:r>
              <a:rPr lang="pt-BR" sz="2400" dirty="0">
                <a:latin typeface="Calibri" panose="020F0502020204030204" pitchFamily="34" charset="0"/>
                <a:ea typeface="Calibri" panose="020F0502020204030204" pitchFamily="34" charset="0"/>
                <a:cs typeface="Times New Roman" panose="02020603050405020304" pitchFamily="18" charset="0"/>
              </a:rPr>
              <a:t>  Obs.: A “matas de cocais” fornecem  insumos para a atividade de extrativismo vegetal. </a:t>
            </a:r>
          </a:p>
          <a:p>
            <a:pPr>
              <a:lnSpc>
                <a:spcPct val="107000"/>
              </a:lnSpc>
              <a:spcAft>
                <a:spcPts val="800"/>
              </a:spcAft>
            </a:pPr>
            <a:endParaRPr lang="pt-BR"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51122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2218258"/>
          </a:xfrm>
        </p:spPr>
        <p:txBody>
          <a:bodyPr>
            <a:noAutofit/>
          </a:bodyPr>
          <a:lstStyle/>
          <a:p>
            <a:pPr algn="l"/>
            <a:br>
              <a:rPr lang="pt-BR" sz="2400" dirty="0">
                <a:latin typeface="Arial" panose="020B0604020202020204" pitchFamily="34" charset="0"/>
                <a:cs typeface="Arial" panose="020B0604020202020204" pitchFamily="34" charset="0"/>
              </a:rPr>
            </a:br>
            <a:br>
              <a:rPr lang="pt-BR" sz="2400" dirty="0">
                <a:latin typeface="Arial" panose="020B0604020202020204" pitchFamily="34" charset="0"/>
                <a:cs typeface="Arial" panose="020B0604020202020204" pitchFamily="34" charset="0"/>
              </a:rPr>
            </a:br>
            <a:br>
              <a:rPr lang="pt-BR" sz="2400" dirty="0">
                <a:latin typeface="Arial" panose="020B0604020202020204" pitchFamily="34" charset="0"/>
                <a:cs typeface="Arial" panose="020B0604020202020204" pitchFamily="34" charset="0"/>
              </a:rPr>
            </a:br>
            <a:br>
              <a:rPr lang="pt-BR" sz="2400" dirty="0">
                <a:latin typeface="Arial" panose="020B0604020202020204" pitchFamily="34" charset="0"/>
                <a:cs typeface="Arial" panose="020B0604020202020204" pitchFamily="34" charset="0"/>
              </a:rPr>
            </a:br>
            <a:r>
              <a:rPr lang="pt-BR" sz="2400" dirty="0">
                <a:latin typeface="Arial" panose="020B0604020202020204" pitchFamily="34" charset="0"/>
                <a:cs typeface="Arial" panose="020B0604020202020204" pitchFamily="34" charset="0"/>
              </a:rPr>
              <a:t>A principal bacia da região é formada pelo rio São Francisco e seus afluentes. Essa bacia é explorada para a pesca e para a produção de energia elétrica. A Bacia do São Francisco passa pela Bahia, Pernambuco, Sergipe e Alagoas.</a:t>
            </a:r>
            <a:br>
              <a:rPr lang="pt-BR" sz="2400" dirty="0">
                <a:latin typeface="Arial" panose="020B0604020202020204" pitchFamily="34" charset="0"/>
                <a:cs typeface="Arial" panose="020B0604020202020204" pitchFamily="34" charset="0"/>
              </a:rPr>
            </a:br>
            <a:br>
              <a:rPr lang="pt-BR" sz="2400" dirty="0">
                <a:latin typeface="Arial" panose="020B0604020202020204" pitchFamily="34" charset="0"/>
                <a:cs typeface="Arial" panose="020B0604020202020204" pitchFamily="34" charset="0"/>
              </a:rPr>
            </a:br>
            <a:endParaRPr lang="pt-BR" sz="2400" dirty="0">
              <a:latin typeface="Arial" panose="020B0604020202020204" pitchFamily="34" charset="0"/>
              <a:cs typeface="Arial" panose="020B0604020202020204" pitchFamily="34" charset="0"/>
            </a:endParaRPr>
          </a:p>
        </p:txBody>
      </p:sp>
      <p:pic>
        <p:nvPicPr>
          <p:cNvPr id="4" name="Picture 2" descr="http://fialho.biz/othon/wp-content/uploads/2016/04/BaciaS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7879" y="3140967"/>
            <a:ext cx="2763783" cy="2856189"/>
          </a:xfrm>
          <a:prstGeom prst="rect">
            <a:avLst/>
          </a:prstGeom>
          <a:extLst/>
        </p:spPr>
        <p:style>
          <a:lnRef idx="2">
            <a:schemeClr val="dk1"/>
          </a:lnRef>
          <a:fillRef idx="1">
            <a:schemeClr val="lt1"/>
          </a:fillRef>
          <a:effectRef idx="0">
            <a:schemeClr val="dk1"/>
          </a:effectRef>
          <a:fontRef idx="minor">
            <a:schemeClr val="dk1"/>
          </a:fontRef>
        </p:style>
      </p:pic>
      <p:sp>
        <p:nvSpPr>
          <p:cNvPr id="3" name="Retângulo 2">
            <a:extLst>
              <a:ext uri="{FF2B5EF4-FFF2-40B4-BE49-F238E27FC236}">
                <a16:creationId xmlns:a16="http://schemas.microsoft.com/office/drawing/2014/main" id="{FF63CC33-44EA-485F-BBA5-AEC733713562}"/>
              </a:ext>
            </a:extLst>
          </p:cNvPr>
          <p:cNvSpPr/>
          <p:nvPr/>
        </p:nvSpPr>
        <p:spPr>
          <a:xfrm>
            <a:off x="323528" y="3140968"/>
            <a:ext cx="5472608" cy="1477328"/>
          </a:xfrm>
          <a:prstGeom prst="rect">
            <a:avLst/>
          </a:prstGeom>
        </p:spPr>
        <p:txBody>
          <a:bodyPr wrap="square">
            <a:spAutoFit/>
          </a:bodyPr>
          <a:lstStyle/>
          <a:p>
            <a:r>
              <a:rPr lang="pt-BR" dirty="0"/>
              <a:t>Transposição</a:t>
            </a:r>
          </a:p>
          <a:p>
            <a:r>
              <a:rPr lang="pt-BR" dirty="0">
                <a:hlinkClick r:id="rId3"/>
              </a:rPr>
              <a:t>https://www.youtube.com/watch?v=R7YPqKrQlMo</a:t>
            </a:r>
            <a:endParaRPr lang="pt-BR" dirty="0"/>
          </a:p>
          <a:p>
            <a:endParaRPr lang="pt-BR"/>
          </a:p>
          <a:p>
            <a:r>
              <a:rPr lang="pt-BR"/>
              <a:t>https</a:t>
            </a:r>
            <a:r>
              <a:rPr lang="pt-BR" dirty="0"/>
              <a:t>://www.youtube.com/watch?time_continue=104&amp;v=aTaNyJlOCT8</a:t>
            </a:r>
          </a:p>
        </p:txBody>
      </p:sp>
    </p:spTree>
    <p:extLst>
      <p:ext uri="{BB962C8B-B14F-4D97-AF65-F5344CB8AC3E}">
        <p14:creationId xmlns:p14="http://schemas.microsoft.com/office/powerpoint/2010/main" val="1444447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11560" y="548680"/>
            <a:ext cx="7848872" cy="5610960"/>
          </a:xfrm>
          <a:prstGeom prst="rect">
            <a:avLst/>
          </a:prstGeom>
        </p:spPr>
        <p:txBody>
          <a:bodyPr wrap="square">
            <a:spAutoFit/>
          </a:bodyPr>
          <a:lstStyle/>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Transposição das águas do rio São Francisco:</a:t>
            </a: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 A água será levada por canais artificiais até as área seca do sertão.</a:t>
            </a: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É um projeto, cogitado na década de 80, porém as obras duram até hoje. </a:t>
            </a: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A polêmica fica por parte de alguns problemas ambientais, pois as obras mexem  no leito do rio, modificando totalmente conceitos que vão desde biodiversidade, até a inundação de algumas regiões povoada por tribos indígenas.</a:t>
            </a:r>
          </a:p>
          <a:p>
            <a:pPr>
              <a:lnSpc>
                <a:spcPct val="107000"/>
              </a:lnSpc>
              <a:spcAft>
                <a:spcPts val="800"/>
              </a:spcAft>
            </a:pPr>
            <a:r>
              <a:rPr lang="pt-BR" sz="2000" dirty="0">
                <a:latin typeface="Arial" panose="020B0604020202020204" pitchFamily="34" charset="0"/>
                <a:ea typeface="Calibri" panose="020F0502020204030204" pitchFamily="34" charset="0"/>
                <a:cs typeface="Arial" panose="020B0604020202020204" pitchFamily="34" charset="0"/>
              </a:rPr>
              <a:t>Porém, a principal crítica gira em torno dos gastos que já foram investidos, além de que alguns grupos defenderem que a região sofre pela seca por conta não da falta de água, mas sim pela má utilização da mesma, já que a maior parte é gasta com irrigação agrícola.</a:t>
            </a:r>
          </a:p>
          <a:p>
            <a:pPr>
              <a:lnSpc>
                <a:spcPct val="107000"/>
              </a:lnSpc>
              <a:spcAft>
                <a:spcPts val="800"/>
              </a:spcAft>
            </a:pPr>
            <a:endParaRPr lang="pt-BR" sz="2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81489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4.bp.blogspot.com/-9L6Qv-ES5aM/VzeUPKhK18I/AAAAAAAAI9I/In2mtCH5HV45y1cA_rswJC_H6MkL3r0PACK4B/s1600/canal-de-transposi%25C3%25A7%25C3%25A3o-do-s-francisc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844824"/>
            <a:ext cx="5524500" cy="3676651"/>
          </a:xfrm>
          <a:prstGeom prst="rect">
            <a:avLst/>
          </a:prstGeom>
          <a:extLst/>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5831848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tatic.wixstatic.com/media/41cc3d_f0189746c60c4055ae5bff55dd284b2e~mv2.jpg/v1/fill/w_610,h_406/41cc3d_f0189746c60c4055ae5bff55dd284b2e~mv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556792"/>
            <a:ext cx="5810250" cy="3867150"/>
          </a:xfrm>
          <a:prstGeom prst="rect">
            <a:avLst/>
          </a:prstGeom>
          <a:extLst/>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78377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Eixos</a:t>
            </a:r>
          </a:p>
        </p:txBody>
      </p:sp>
      <p:sp>
        <p:nvSpPr>
          <p:cNvPr id="4" name="Espaço Reservado para Texto 3"/>
          <p:cNvSpPr>
            <a:spLocks noGrp="1"/>
          </p:cNvSpPr>
          <p:nvPr>
            <p:ph type="body" sz="half" idx="2"/>
          </p:nvPr>
        </p:nvSpPr>
        <p:spPr/>
        <p:txBody>
          <a:bodyPr>
            <a:normAutofit lnSpcReduction="10000"/>
          </a:bodyPr>
          <a:lstStyle/>
          <a:p>
            <a:r>
              <a:rPr lang="pt-BR" sz="2000" dirty="0"/>
              <a:t>As obras são divididas em dois eixos, contando com um sistema de canais e açudes:</a:t>
            </a:r>
          </a:p>
          <a:p>
            <a:r>
              <a:rPr lang="pt-BR" sz="2000" dirty="0"/>
              <a:t>Primeiro, eixo norte, seguiria o sertão até os estados do Ceará e Rio Grande do Norte, passando pelo oeste de outros estados.</a:t>
            </a:r>
          </a:p>
          <a:p>
            <a:r>
              <a:rPr lang="pt-BR" sz="2000" dirty="0"/>
              <a:t>Segundo, o eixo leste, que seguiria para o abastecimento de alguns rios no agreste de alguns estados como Pernambuco e Paraíba</a:t>
            </a:r>
            <a:r>
              <a:rPr lang="pt-BR" dirty="0"/>
              <a:t>.</a:t>
            </a:r>
          </a:p>
        </p:txBody>
      </p:sp>
      <p:pic>
        <p:nvPicPr>
          <p:cNvPr id="5" name="Picture 2" descr="https://geoamb.files.wordpress.com/2011/03/transp.jpg?w=70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75050" y="1512729"/>
            <a:ext cx="5111750" cy="33737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89306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39552" y="620688"/>
            <a:ext cx="8280920" cy="5355312"/>
          </a:xfrm>
          <a:prstGeom prst="rect">
            <a:avLst/>
          </a:prstGeom>
        </p:spPr>
        <p:txBody>
          <a:bodyPr wrap="square">
            <a:spAutoFit/>
          </a:bodyPr>
          <a:lstStyle/>
          <a:p>
            <a:r>
              <a:rPr lang="pt-BR" dirty="0">
                <a:latin typeface="Arial" panose="020B0604020202020204" pitchFamily="34" charset="0"/>
                <a:cs typeface="Arial" panose="020B0604020202020204" pitchFamily="34" charset="0"/>
              </a:rPr>
              <a:t>O principal bioma a ser atingido pela transposição do São Francisco é a Caatinga. </a:t>
            </a:r>
          </a:p>
          <a:p>
            <a:endParaRPr lang="pt-BR" dirty="0">
              <a:latin typeface="Arial" panose="020B0604020202020204" pitchFamily="34" charset="0"/>
              <a:cs typeface="Arial" panose="020B0604020202020204" pitchFamily="34" charset="0"/>
            </a:endParaRPr>
          </a:p>
          <a:p>
            <a:r>
              <a:rPr lang="pt-BR" dirty="0">
                <a:latin typeface="Arial" panose="020B0604020202020204" pitchFamily="34" charset="0"/>
                <a:cs typeface="Arial" panose="020B0604020202020204" pitchFamily="34" charset="0"/>
              </a:rPr>
              <a:t>Impactos positivos: </a:t>
            </a:r>
          </a:p>
          <a:p>
            <a:r>
              <a:rPr lang="pt-BR" dirty="0">
                <a:latin typeface="Arial" panose="020B0604020202020204" pitchFamily="34" charset="0"/>
                <a:cs typeface="Arial" panose="020B0604020202020204" pitchFamily="34" charset="0"/>
              </a:rPr>
              <a:t>As regiões sofrem com a seca poderão ter rios perenizados, ou seja, que não secam; haverá desenvolvimento socioeconômico do Semiárido; </a:t>
            </a:r>
          </a:p>
          <a:p>
            <a:r>
              <a:rPr lang="pt-BR" dirty="0">
                <a:latin typeface="Arial" panose="020B0604020202020204" pitchFamily="34" charset="0"/>
                <a:cs typeface="Arial" panose="020B0604020202020204" pitchFamily="34" charset="0"/>
              </a:rPr>
              <a:t>Programas como biodiesel serão viabilizados; </a:t>
            </a:r>
          </a:p>
          <a:p>
            <a:r>
              <a:rPr lang="pt-BR" dirty="0">
                <a:latin typeface="Arial" panose="020B0604020202020204" pitchFamily="34" charset="0"/>
                <a:cs typeface="Arial" panose="020B0604020202020204" pitchFamily="34" charset="0"/>
              </a:rPr>
              <a:t>Discussão da criação de Unidades de Conservação ao longo das margens do rio.</a:t>
            </a:r>
          </a:p>
          <a:p>
            <a:endParaRPr lang="pt-BR" dirty="0">
              <a:latin typeface="Arial" panose="020B0604020202020204" pitchFamily="34" charset="0"/>
              <a:cs typeface="Arial" panose="020B0604020202020204" pitchFamily="34" charset="0"/>
            </a:endParaRPr>
          </a:p>
          <a:p>
            <a:r>
              <a:rPr lang="pt-BR" dirty="0">
                <a:latin typeface="Arial" panose="020B0604020202020204" pitchFamily="34" charset="0"/>
                <a:cs typeface="Arial" panose="020B0604020202020204" pitchFamily="34" charset="0"/>
              </a:rPr>
              <a:t>Impactos negativos: </a:t>
            </a:r>
          </a:p>
          <a:p>
            <a:r>
              <a:rPr lang="pt-BR" dirty="0">
                <a:latin typeface="Arial" panose="020B0604020202020204" pitchFamily="34" charset="0"/>
                <a:cs typeface="Arial" panose="020B0604020202020204" pitchFamily="34" charset="0"/>
              </a:rPr>
              <a:t>Os que se opõem ao projeto afirmam que apenas empresas e donos das grandes propriedades serão os beneficiados, e não o população pobre; </a:t>
            </a:r>
          </a:p>
          <a:p>
            <a:r>
              <a:rPr lang="pt-BR" dirty="0">
                <a:latin typeface="Arial" panose="020B0604020202020204" pitchFamily="34" charset="0"/>
                <a:cs typeface="Arial" panose="020B0604020202020204" pitchFamily="34" charset="0"/>
              </a:rPr>
              <a:t>O dinheiro para a obra poderia ser usado em projetos menores voltados para pequenas propriedades.</a:t>
            </a:r>
          </a:p>
          <a:p>
            <a:r>
              <a:rPr lang="pt-BR" dirty="0">
                <a:latin typeface="Arial" panose="020B0604020202020204" pitchFamily="34" charset="0"/>
                <a:cs typeface="Arial" panose="020B0604020202020204" pitchFamily="34" charset="0"/>
              </a:rPr>
              <a:t>O desvio das águas prejudicaria o uso atual do Rio São Francisco e suas hidrelétricas. </a:t>
            </a:r>
          </a:p>
          <a:p>
            <a:r>
              <a:rPr lang="pt-BR" dirty="0">
                <a:latin typeface="Arial" panose="020B0604020202020204" pitchFamily="34" charset="0"/>
                <a:cs typeface="Arial" panose="020B0604020202020204" pitchFamily="34" charset="0"/>
              </a:rPr>
              <a:t>A região será mais dependente de água e poderá haver prejuízos ambientais, como perda de terras férteis e ameaça à biodiversidade.</a:t>
            </a:r>
          </a:p>
        </p:txBody>
      </p:sp>
    </p:spTree>
    <p:extLst>
      <p:ext uri="{BB962C8B-B14F-4D97-AF65-F5344CB8AC3E}">
        <p14:creationId xmlns:p14="http://schemas.microsoft.com/office/powerpoint/2010/main" val="336770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755576" y="1772816"/>
            <a:ext cx="7848872" cy="3360087"/>
          </a:xfrm>
          <a:prstGeom prst="rect">
            <a:avLst/>
          </a:prstGeom>
        </p:spPr>
        <p:txBody>
          <a:bodyPr wrap="square">
            <a:spAutoFit/>
          </a:bodyPr>
          <a:lstStyle/>
          <a:p>
            <a:pPr>
              <a:lnSpc>
                <a:spcPct val="107000"/>
              </a:lnSpc>
              <a:spcAft>
                <a:spcPts val="800"/>
              </a:spcAft>
            </a:pPr>
            <a:r>
              <a:rPr lang="pt-BR" sz="2400" dirty="0">
                <a:latin typeface="Arial" panose="020B0604020202020204" pitchFamily="34" charset="0"/>
                <a:ea typeface="Calibri" panose="020F0502020204030204" pitchFamily="34" charset="0"/>
                <a:cs typeface="Arial" panose="020B0604020202020204" pitchFamily="34" charset="0"/>
              </a:rPr>
              <a:t>A concentração fundiária no Nordeste representa um dos principais problemas na região. Muitas vezes, a influência dos grandes proprietários de terras está associada ao poder político, o prestígio político garante aos latifundiários vantagens econômicas e autoridade sobre a população local.</a:t>
            </a:r>
          </a:p>
          <a:p>
            <a:pPr>
              <a:lnSpc>
                <a:spcPct val="107000"/>
              </a:lnSpc>
              <a:spcAft>
                <a:spcPts val="800"/>
              </a:spcAft>
            </a:pPr>
            <a:r>
              <a:rPr lang="pt-BR" sz="2400" dirty="0">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800"/>
              </a:spcAft>
            </a:pPr>
            <a:r>
              <a:rPr lang="pt-BR" dirty="0">
                <a:latin typeface="Calibri" panose="020F0502020204030204" pitchFamily="34" charset="0"/>
                <a:ea typeface="Calibri" panose="020F0502020204030204" pitchFamily="34" charset="0"/>
                <a:cs typeface="Times New Roman" panose="02020603050405020304" pitchFamily="18" charset="0"/>
              </a:rPr>
              <a:t> </a:t>
            </a:r>
            <a:endParaRPr lang="pt-B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73762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827584" y="1628800"/>
            <a:ext cx="7992888" cy="2862322"/>
          </a:xfrm>
          <a:prstGeom prst="rect">
            <a:avLst/>
          </a:prstGeom>
        </p:spPr>
        <p:txBody>
          <a:bodyPr wrap="square">
            <a:spAutoFit/>
          </a:bodyPr>
          <a:lstStyle/>
          <a:p>
            <a:pPr>
              <a:lnSpc>
                <a:spcPct val="107000"/>
              </a:lnSpc>
              <a:spcAft>
                <a:spcPts val="800"/>
              </a:spcAft>
            </a:pPr>
            <a:r>
              <a:rPr lang="pt-BR" sz="2400" dirty="0">
                <a:latin typeface="Arial" panose="020B0604020202020204" pitchFamily="34" charset="0"/>
                <a:ea typeface="Calibri" panose="020F0502020204030204" pitchFamily="34" charset="0"/>
                <a:cs typeface="Arial" panose="020B0604020202020204" pitchFamily="34" charset="0"/>
              </a:rPr>
              <a:t>Atualmente a agricultura nordestina passa por significativas transformações, tendo a agricultura familiar como uma atividade de grande importância, mas perdendo para a FRUTICULTURA IRRIGADA., praticada nas margens do rio São Francisco, técnicas modernas de irrigação de cultivo de frutas.</a:t>
            </a:r>
            <a:endParaRPr lang="pt-BR" sz="2400" dirty="0">
              <a:latin typeface="Arial" panose="020B0604020202020204" pitchFamily="34" charset="0"/>
              <a:cs typeface="Arial" panose="020B0604020202020204" pitchFamily="34" charset="0"/>
            </a:endParaRPr>
          </a:p>
          <a:p>
            <a:pPr>
              <a:lnSpc>
                <a:spcPct val="107000"/>
              </a:lnSpc>
              <a:spcAft>
                <a:spcPts val="800"/>
              </a:spcAft>
            </a:pPr>
            <a:endParaRPr lang="pt-BR"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148506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043608" y="1484784"/>
            <a:ext cx="7632848" cy="3854068"/>
          </a:xfrm>
          <a:prstGeom prst="rect">
            <a:avLst/>
          </a:prstGeom>
        </p:spPr>
        <p:txBody>
          <a:bodyPr wrap="square">
            <a:spAutoFit/>
          </a:bodyPr>
          <a:lstStyle/>
          <a:p>
            <a:pPr>
              <a:lnSpc>
                <a:spcPct val="107000"/>
              </a:lnSpc>
              <a:spcAft>
                <a:spcPts val="800"/>
              </a:spcAft>
            </a:pPr>
            <a:r>
              <a:rPr lang="pt-BR" sz="2400" dirty="0">
                <a:latin typeface="Arial" panose="020B0604020202020204" pitchFamily="34" charset="0"/>
                <a:ea typeface="Calibri" panose="020F0502020204030204" pitchFamily="34" charset="0"/>
                <a:cs typeface="Arial" panose="020B0604020202020204" pitchFamily="34" charset="0"/>
              </a:rPr>
              <a:t>Muitas indústrias tem se instalado no Nordeste brasileiro. Esse fato tem provocado maior dinamismo na economia da região. Os setores que mais tem crescido são os de refino de petróleo, de produção de álcool, de produtos químicos, têxteis, alimentícios e de bebidas. Os fatores que fez do Nordeste um polo de atração industrial foram:</a:t>
            </a:r>
          </a:p>
          <a:p>
            <a:pPr marL="342900" indent="-342900">
              <a:lnSpc>
                <a:spcPct val="107000"/>
              </a:lnSpc>
              <a:spcAft>
                <a:spcPts val="800"/>
              </a:spcAft>
              <a:buFont typeface="Arial" panose="020B0604020202020204" pitchFamily="34" charset="0"/>
              <a:buChar char="•"/>
            </a:pPr>
            <a:r>
              <a:rPr lang="pt-BR" sz="2400" dirty="0">
                <a:latin typeface="Arial" panose="020B0604020202020204" pitchFamily="34" charset="0"/>
                <a:ea typeface="Calibri" panose="020F0502020204030204" pitchFamily="34" charset="0"/>
                <a:cs typeface="Arial" panose="020B0604020202020204" pitchFamily="34" charset="0"/>
              </a:rPr>
              <a:t>Incentivos fiscais com redução de impostos;</a:t>
            </a:r>
          </a:p>
          <a:p>
            <a:pPr marL="342900" indent="-342900">
              <a:lnSpc>
                <a:spcPct val="107000"/>
              </a:lnSpc>
              <a:spcAft>
                <a:spcPts val="800"/>
              </a:spcAft>
              <a:buFont typeface="Arial" panose="020B0604020202020204" pitchFamily="34" charset="0"/>
              <a:buChar char="•"/>
            </a:pPr>
            <a:r>
              <a:rPr lang="pt-BR" sz="2400" dirty="0">
                <a:latin typeface="Arial" panose="020B0604020202020204" pitchFamily="34" charset="0"/>
                <a:ea typeface="Calibri" panose="020F0502020204030204" pitchFamily="34" charset="0"/>
                <a:cs typeface="Arial" panose="020B0604020202020204" pitchFamily="34" charset="0"/>
              </a:rPr>
              <a:t>Doação de terras.</a:t>
            </a:r>
            <a:endParaRPr lang="pt-BR" sz="2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17232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0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2852936"/>
            <a:ext cx="3896122" cy="3646183"/>
          </a:xfrm>
          <a:prstGeom prst="rect">
            <a:avLst/>
          </a:prstGeom>
          <a:extLst/>
        </p:spPr>
        <p:style>
          <a:lnRef idx="2">
            <a:schemeClr val="dk1"/>
          </a:lnRef>
          <a:fillRef idx="1">
            <a:schemeClr val="lt1"/>
          </a:fillRef>
          <a:effectRef idx="0">
            <a:schemeClr val="dk1"/>
          </a:effectRef>
          <a:fontRef idx="minor">
            <a:schemeClr val="dk1"/>
          </a:fontRef>
        </p:style>
      </p:pic>
      <p:sp>
        <p:nvSpPr>
          <p:cNvPr id="2" name="Retângulo 1"/>
          <p:cNvSpPr/>
          <p:nvPr/>
        </p:nvSpPr>
        <p:spPr>
          <a:xfrm>
            <a:off x="611560" y="404664"/>
            <a:ext cx="8064896" cy="2246769"/>
          </a:xfrm>
          <a:prstGeom prst="rect">
            <a:avLst/>
          </a:prstGeom>
        </p:spPr>
        <p:txBody>
          <a:bodyPr wrap="square">
            <a:spAutoFit/>
          </a:bodyPr>
          <a:lstStyle/>
          <a:p>
            <a:r>
              <a:rPr lang="pt-BR" sz="2000" dirty="0">
                <a:latin typeface="Arial" panose="020B0604020202020204" pitchFamily="34" charset="0"/>
                <a:cs typeface="Arial" panose="020B0604020202020204" pitchFamily="34" charset="0"/>
              </a:rPr>
              <a:t>O relevo nordestino:</a:t>
            </a:r>
          </a:p>
          <a:p>
            <a:r>
              <a:rPr lang="pt-BR" sz="2000" dirty="0">
                <a:latin typeface="Arial" panose="020B0604020202020204" pitchFamily="34" charset="0"/>
                <a:cs typeface="Arial" panose="020B0604020202020204" pitchFamily="34" charset="0"/>
              </a:rPr>
              <a:t>É remontado basicamente pelo Planalto da Borborema, localizado a leste;</a:t>
            </a:r>
          </a:p>
          <a:p>
            <a:r>
              <a:rPr lang="pt-BR" sz="2000" dirty="0">
                <a:latin typeface="Arial" panose="020B0604020202020204" pitchFamily="34" charset="0"/>
                <a:cs typeface="Arial" panose="020B0604020202020204" pitchFamily="34" charset="0"/>
              </a:rPr>
              <a:t>A Bacia do Rio Parnaíba, e algumas elevações, como as chapadas e os planaltos, a oeste;</a:t>
            </a:r>
          </a:p>
          <a:p>
            <a:r>
              <a:rPr lang="pt-BR" sz="2000" dirty="0">
                <a:latin typeface="Arial" panose="020B0604020202020204" pitchFamily="34" charset="0"/>
                <a:cs typeface="Arial" panose="020B0604020202020204" pitchFamily="34" charset="0"/>
              </a:rPr>
              <a:t>As planícies ao litoral;</a:t>
            </a:r>
          </a:p>
          <a:p>
            <a:r>
              <a:rPr lang="pt-BR" sz="2000" dirty="0">
                <a:latin typeface="Arial" panose="020B0604020202020204" pitchFamily="34" charset="0"/>
                <a:cs typeface="Arial" panose="020B0604020202020204" pitchFamily="34" charset="0"/>
              </a:rPr>
              <a:t>Depressão nordestina.</a:t>
            </a:r>
          </a:p>
        </p:txBody>
      </p:sp>
      <p:pic>
        <p:nvPicPr>
          <p:cNvPr id="1026" name="Picture 2" descr="Imagem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437112"/>
            <a:ext cx="3528392" cy="1753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88494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Indústrias</a:t>
            </a:r>
          </a:p>
        </p:txBody>
      </p:sp>
      <p:sp>
        <p:nvSpPr>
          <p:cNvPr id="4" name="Espaço Reservado para Texto 3"/>
          <p:cNvSpPr>
            <a:spLocks noGrp="1"/>
          </p:cNvSpPr>
          <p:nvPr>
            <p:ph type="body" sz="half" idx="2"/>
          </p:nvPr>
        </p:nvSpPr>
        <p:spPr>
          <a:xfrm>
            <a:off x="457200" y="1435100"/>
            <a:ext cx="3394720" cy="4691063"/>
          </a:xfrm>
        </p:spPr>
        <p:txBody>
          <a:bodyPr>
            <a:normAutofit/>
          </a:bodyPr>
          <a:lstStyle/>
          <a:p>
            <a:r>
              <a:rPr lang="pt-BR" sz="1800" dirty="0">
                <a:latin typeface="Arial" panose="020B0604020202020204" pitchFamily="34" charset="0"/>
                <a:cs typeface="Arial" panose="020B0604020202020204" pitchFamily="34" charset="0"/>
              </a:rPr>
              <a:t>Presença de indústrias, nas grandes cidades, de calçados, produtos elétricos e eletrônicos, petroquímica (polo petroquímico de Camaçari) e tecelagem. Destaque para o Distrito Industrial de Ilhéus (Bahia), Complexo Industrial de Suape (Pernambuco), Distrito Industrial de Maracanaú (Ceará). Na área de tecnologia, podemos destacar o Porto Digital do Recife (maior polo tecnológico do país), com ênfase na produção de softwares.</a:t>
            </a:r>
            <a:endParaRPr lang="pt-BR" sz="1800" dirty="0"/>
          </a:p>
        </p:txBody>
      </p:sp>
      <p:pic>
        <p:nvPicPr>
          <p:cNvPr id="5" name="Picture 2" descr="001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97362" y="832644"/>
            <a:ext cx="3667125" cy="4733925"/>
          </a:xfrm>
          <a:prstGeom prst="rect">
            <a:avLst/>
          </a:prstGeom>
          <a:extLst/>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2133017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11560" y="476672"/>
            <a:ext cx="8280920" cy="5639942"/>
          </a:xfrm>
          <a:prstGeom prst="rect">
            <a:avLst/>
          </a:prstGeom>
        </p:spPr>
        <p:txBody>
          <a:bodyPr wrap="square">
            <a:spAutoFit/>
          </a:bodyPr>
          <a:lstStyle/>
          <a:p>
            <a:pPr>
              <a:lnSpc>
                <a:spcPct val="107000"/>
              </a:lnSpc>
              <a:spcAft>
                <a:spcPts val="800"/>
              </a:spcAft>
            </a:pPr>
            <a:r>
              <a:rPr lang="pt-BR" sz="2400" dirty="0">
                <a:latin typeface="Arial" panose="020B0604020202020204" pitchFamily="34" charset="0"/>
                <a:ea typeface="Calibri" panose="020F0502020204030204" pitchFamily="34" charset="0"/>
                <a:cs typeface="Arial" panose="020B0604020202020204" pitchFamily="34" charset="0"/>
              </a:rPr>
              <a:t>O governo em 1994 para melhorar  o fluxo turístico no nordeste criou o Programa de Desenvolvimento do turismo do Nordeste (PRODETUR/NE).</a:t>
            </a:r>
          </a:p>
          <a:p>
            <a:pPr>
              <a:lnSpc>
                <a:spcPct val="107000"/>
              </a:lnSpc>
              <a:spcAft>
                <a:spcPts val="800"/>
              </a:spcAft>
            </a:pPr>
            <a:r>
              <a:rPr lang="pt-BR" sz="2400" dirty="0">
                <a:latin typeface="Arial" panose="020B0604020202020204" pitchFamily="34" charset="0"/>
                <a:ea typeface="Calibri" panose="020F0502020204030204" pitchFamily="34" charset="0"/>
                <a:cs typeface="Arial" panose="020B0604020202020204" pitchFamily="34" charset="0"/>
              </a:rPr>
              <a:t>O turismo no nordeste tem crescido muito graças às belezas naturais das praias, as cidades litorâneas possuem uma ótima infraestrutura (aeroportos, hotéis, pousadas, parques, </a:t>
            </a:r>
            <a:r>
              <a:rPr lang="pt-BR" sz="2400" dirty="0" err="1">
                <a:latin typeface="Arial" panose="020B0604020202020204" pitchFamily="34" charset="0"/>
                <a:ea typeface="Calibri" panose="020F0502020204030204" pitchFamily="34" charset="0"/>
                <a:cs typeface="Arial" panose="020B0604020202020204" pitchFamily="34" charset="0"/>
              </a:rPr>
              <a:t>etc</a:t>
            </a:r>
            <a:r>
              <a:rPr lang="pt-BR" sz="2400" dirty="0">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800"/>
              </a:spcAft>
            </a:pPr>
            <a:r>
              <a:rPr lang="pt-BR" sz="2400" dirty="0">
                <a:latin typeface="Arial" panose="020B0604020202020204" pitchFamily="34" charset="0"/>
                <a:ea typeface="Calibri" panose="020F0502020204030204" pitchFamily="34" charset="0"/>
                <a:cs typeface="Arial" panose="020B0604020202020204" pitchFamily="34" charset="0"/>
              </a:rPr>
              <a:t> Há também o turismo histórico-cultural, com cidades de arquitetura da época colonial (Recife, Olinda, Salvador, entre outras) e o interesse de investimentos de outros países no ramo.</a:t>
            </a:r>
            <a:r>
              <a:rPr lang="pt-BR" sz="2400" dirty="0"/>
              <a:t> </a:t>
            </a:r>
          </a:p>
          <a:p>
            <a:pPr>
              <a:lnSpc>
                <a:spcPct val="107000"/>
              </a:lnSpc>
              <a:spcAft>
                <a:spcPts val="800"/>
              </a:spcAft>
            </a:pPr>
            <a:endParaRPr lang="pt-BR" sz="24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pt-BR" sz="2400" dirty="0">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923976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1.bp.blogspot.com/-7lPo0dsSeaA/Vh2ZizhfWNI/AAAAAAAAA7s/l8pv82dw8wc/s1600/investimentosRNE1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620688"/>
            <a:ext cx="4498107" cy="5909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92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0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3284984"/>
            <a:ext cx="2474710" cy="3186349"/>
          </a:xfrm>
          <a:prstGeom prst="rect">
            <a:avLst/>
          </a:prstGeom>
          <a:extLst/>
        </p:spPr>
        <p:style>
          <a:lnRef idx="2">
            <a:schemeClr val="dk1"/>
          </a:lnRef>
          <a:fillRef idx="1">
            <a:schemeClr val="lt1"/>
          </a:fillRef>
          <a:effectRef idx="0">
            <a:schemeClr val="dk1"/>
          </a:effectRef>
          <a:fontRef idx="minor">
            <a:schemeClr val="dk1"/>
          </a:fontRef>
        </p:style>
      </p:pic>
      <p:sp>
        <p:nvSpPr>
          <p:cNvPr id="2" name="Retângulo 1"/>
          <p:cNvSpPr/>
          <p:nvPr/>
        </p:nvSpPr>
        <p:spPr>
          <a:xfrm>
            <a:off x="683568" y="692697"/>
            <a:ext cx="8064896" cy="2862322"/>
          </a:xfrm>
          <a:prstGeom prst="rect">
            <a:avLst/>
          </a:prstGeom>
        </p:spPr>
        <p:txBody>
          <a:bodyPr wrap="square">
            <a:spAutoFit/>
          </a:bodyPr>
          <a:lstStyle/>
          <a:p>
            <a:r>
              <a:rPr lang="pt-BR" sz="2000" dirty="0">
                <a:latin typeface="Arial" panose="020B0604020202020204" pitchFamily="34" charset="0"/>
                <a:cs typeface="Arial" panose="020B0604020202020204" pitchFamily="34" charset="0"/>
              </a:rPr>
              <a:t>O clima é quente na maior parte do ano, atingindo facilmente mais de 30ºC no verão. </a:t>
            </a:r>
          </a:p>
          <a:p>
            <a:r>
              <a:rPr lang="pt-BR" sz="2000" b="1" dirty="0">
                <a:latin typeface="Arial" panose="020B0604020202020204" pitchFamily="34" charset="0"/>
                <a:cs typeface="Arial" panose="020B0604020202020204" pitchFamily="34" charset="0"/>
              </a:rPr>
              <a:t>O clima semiárido domina todo o sertão nordestino, caracterizado pelas poucas chuvas e baixa umidade</a:t>
            </a:r>
            <a:r>
              <a:rPr lang="pt-BR" sz="2000" dirty="0">
                <a:latin typeface="Arial" panose="020B0604020202020204" pitchFamily="34" charset="0"/>
                <a:cs typeface="Arial" panose="020B0604020202020204" pitchFamily="34" charset="0"/>
              </a:rPr>
              <a:t>. </a:t>
            </a:r>
          </a:p>
          <a:p>
            <a:r>
              <a:rPr lang="pt-BR" sz="2000" dirty="0">
                <a:latin typeface="Arial" panose="020B0604020202020204" pitchFamily="34" charset="0"/>
                <a:cs typeface="Arial" panose="020B0604020202020204" pitchFamily="34" charset="0"/>
              </a:rPr>
              <a:t>O clima tropical também é muito difundido, encontrado na região litorânea da região com chuvas bem definidas. </a:t>
            </a:r>
          </a:p>
          <a:p>
            <a:r>
              <a:rPr lang="pt-BR" sz="2000" dirty="0">
                <a:latin typeface="Arial" panose="020B0604020202020204" pitchFamily="34" charset="0"/>
                <a:cs typeface="Arial" panose="020B0604020202020204" pitchFamily="34" charset="0"/>
              </a:rPr>
              <a:t>O clima equatorial úmido é encontrado esparsamente em algumas partes do Maranhão, lugar onde costuma ter alta pluviosidade.</a:t>
            </a:r>
            <a:br>
              <a:rPr lang="pt-BR" sz="2000" dirty="0">
                <a:latin typeface="Arial" panose="020B0604020202020204" pitchFamily="34" charset="0"/>
                <a:cs typeface="Arial" panose="020B0604020202020204" pitchFamily="34" charset="0"/>
              </a:rPr>
            </a:br>
            <a:endParaRPr lang="pt-B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6036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player.slideplayer.com.br/8/2264308/data/images/img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484784"/>
            <a:ext cx="4424536" cy="43060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cxnSp>
        <p:nvCxnSpPr>
          <p:cNvPr id="3" name="Conector de Seta Reta 2">
            <a:extLst>
              <a:ext uri="{FF2B5EF4-FFF2-40B4-BE49-F238E27FC236}">
                <a16:creationId xmlns:a16="http://schemas.microsoft.com/office/drawing/2014/main" id="{55B50CBD-1FA2-4173-9DB6-E2722113269D}"/>
              </a:ext>
            </a:extLst>
          </p:cNvPr>
          <p:cNvCxnSpPr/>
          <p:nvPr/>
        </p:nvCxnSpPr>
        <p:spPr>
          <a:xfrm flipV="1">
            <a:off x="5724128" y="2348880"/>
            <a:ext cx="1296144" cy="720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CaixaDeTexto 3">
            <a:extLst>
              <a:ext uri="{FF2B5EF4-FFF2-40B4-BE49-F238E27FC236}">
                <a16:creationId xmlns:a16="http://schemas.microsoft.com/office/drawing/2014/main" id="{9A3711C8-1CE0-4475-BFDD-55EE2EEB08D1}"/>
              </a:ext>
            </a:extLst>
          </p:cNvPr>
          <p:cNvSpPr txBox="1"/>
          <p:nvPr/>
        </p:nvSpPr>
        <p:spPr>
          <a:xfrm>
            <a:off x="7092280" y="1844824"/>
            <a:ext cx="1512168" cy="369332"/>
          </a:xfrm>
          <a:prstGeom prst="rect">
            <a:avLst/>
          </a:prstGeom>
          <a:noFill/>
        </p:spPr>
        <p:txBody>
          <a:bodyPr wrap="square" rtlCol="0">
            <a:spAutoFit/>
          </a:bodyPr>
          <a:lstStyle/>
          <a:p>
            <a:r>
              <a:rPr lang="pt-BR" dirty="0"/>
              <a:t>Semiárido</a:t>
            </a:r>
          </a:p>
        </p:txBody>
      </p:sp>
    </p:spTree>
    <p:extLst>
      <p:ext uri="{BB962C8B-B14F-4D97-AF65-F5344CB8AC3E}">
        <p14:creationId xmlns:p14="http://schemas.microsoft.com/office/powerpoint/2010/main" val="1210806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2.bp.blogspot.com/-E5vhMOq0ywI/UyIHEU6zxZI/AAAAAAAAAQA/fkf8u9wxsAo/s1600/bor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492896"/>
            <a:ext cx="8009295" cy="35351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Retângulo 1"/>
          <p:cNvSpPr/>
          <p:nvPr/>
        </p:nvSpPr>
        <p:spPr>
          <a:xfrm>
            <a:off x="827584" y="404664"/>
            <a:ext cx="7992888" cy="1673022"/>
          </a:xfrm>
          <a:prstGeom prst="rect">
            <a:avLst/>
          </a:prstGeom>
        </p:spPr>
        <p:txBody>
          <a:bodyPr wrap="square">
            <a:spAutoFit/>
          </a:bodyPr>
          <a:lstStyle/>
          <a:p>
            <a:pPr>
              <a:lnSpc>
                <a:spcPct val="107000"/>
              </a:lnSpc>
              <a:spcAft>
                <a:spcPts val="800"/>
              </a:spcAft>
            </a:pPr>
            <a:r>
              <a:rPr lang="pt-BR" sz="2400" dirty="0">
                <a:latin typeface="Arial" panose="020B0604020202020204" pitchFamily="34" charset="0"/>
                <a:cs typeface="Arial" panose="020B0604020202020204" pitchFamily="34" charset="0"/>
              </a:rPr>
              <a:t>Planalto da Borborema, localizado a leste, uma das principais causas da seca do sertão, já que o planalto impede a chegada de chuvas a região, causando grandes estiagens, a Bacia do Rio Parnaíba.</a:t>
            </a:r>
            <a:endParaRPr lang="pt-BR" sz="24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41615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755576" y="836712"/>
            <a:ext cx="7848872" cy="1569660"/>
          </a:xfrm>
          <a:prstGeom prst="rect">
            <a:avLst/>
          </a:prstGeom>
        </p:spPr>
        <p:txBody>
          <a:bodyPr wrap="square">
            <a:spAutoFit/>
          </a:bodyPr>
          <a:lstStyle/>
          <a:p>
            <a:r>
              <a:rPr lang="pt-BR" sz="2400" dirty="0">
                <a:latin typeface="Arial" panose="020B0604020202020204" pitchFamily="34" charset="0"/>
                <a:cs typeface="Arial" panose="020B0604020202020204" pitchFamily="34" charset="0"/>
              </a:rPr>
              <a:t>Chuvas orográficas</a:t>
            </a:r>
          </a:p>
          <a:p>
            <a:r>
              <a:rPr lang="pt-BR" sz="2400" dirty="0">
                <a:latin typeface="Arial" panose="020B0604020202020204" pitchFamily="34" charset="0"/>
                <a:cs typeface="Arial" panose="020B0604020202020204" pitchFamily="34" charset="0"/>
              </a:rPr>
              <a:t>São chuvas ocorrentes quando uma massa de ar carregada de umidade vai de encontro com um obstáculo ( relevo).</a:t>
            </a:r>
          </a:p>
        </p:txBody>
      </p:sp>
      <p:pic>
        <p:nvPicPr>
          <p:cNvPr id="2050" name="Picture 2" descr="Resultado de imagem para chuva orograf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2398388"/>
            <a:ext cx="4894039" cy="3670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6840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39552" y="548680"/>
            <a:ext cx="7848872" cy="2668551"/>
          </a:xfrm>
          <a:prstGeom prst="rect">
            <a:avLst/>
          </a:prstGeom>
        </p:spPr>
        <p:txBody>
          <a:bodyPr wrap="square">
            <a:spAutoFit/>
          </a:bodyPr>
          <a:lstStyle/>
          <a:p>
            <a:pPr>
              <a:lnSpc>
                <a:spcPct val="107000"/>
              </a:lnSpc>
              <a:spcAft>
                <a:spcPts val="800"/>
              </a:spcAft>
            </a:pPr>
            <a:r>
              <a:rPr lang="pt-BR" sz="2400" dirty="0">
                <a:latin typeface="Arial" panose="020B0604020202020204" pitchFamily="34" charset="0"/>
                <a:ea typeface="Calibri" panose="020F0502020204030204" pitchFamily="34" charset="0"/>
                <a:cs typeface="Arial" panose="020B0604020202020204" pitchFamily="34" charset="0"/>
              </a:rPr>
              <a:t>A seca é um problema:</a:t>
            </a:r>
          </a:p>
          <a:p>
            <a:pPr marL="342900" indent="-342900">
              <a:lnSpc>
                <a:spcPct val="107000"/>
              </a:lnSpc>
              <a:spcAft>
                <a:spcPts val="800"/>
              </a:spcAft>
              <a:buFont typeface="Arial" panose="020B0604020202020204" pitchFamily="34" charset="0"/>
              <a:buChar char="•"/>
            </a:pPr>
            <a:r>
              <a:rPr lang="pt-BR" sz="2400" dirty="0">
                <a:latin typeface="Arial" panose="020B0604020202020204" pitchFamily="34" charset="0"/>
                <a:ea typeface="Calibri" panose="020F0502020204030204" pitchFamily="34" charset="0"/>
                <a:cs typeface="Arial" panose="020B0604020202020204" pitchFamily="34" charset="0"/>
              </a:rPr>
              <a:t>Natural ou ambiental: O planalto da Borborema impede as nuvens de chuvas de chegarem ao Sertão.</a:t>
            </a:r>
          </a:p>
          <a:p>
            <a:pPr marL="342900" indent="-342900">
              <a:lnSpc>
                <a:spcPct val="107000"/>
              </a:lnSpc>
              <a:spcAft>
                <a:spcPts val="800"/>
              </a:spcAft>
              <a:buFont typeface="Arial" panose="020B0604020202020204" pitchFamily="34" charset="0"/>
              <a:buChar char="•"/>
            </a:pPr>
            <a:r>
              <a:rPr lang="pt-BR" sz="2400" dirty="0">
                <a:latin typeface="Arial" panose="020B0604020202020204" pitchFamily="34" charset="0"/>
                <a:ea typeface="Calibri" panose="020F0502020204030204" pitchFamily="34" charset="0"/>
                <a:cs typeface="Arial" panose="020B0604020202020204" pitchFamily="34" charset="0"/>
              </a:rPr>
              <a:t>Político-social: Os políticos utilizam o dinheiro do governo para beneficiar as terras deles mesmos, quando era para beneficiar as terras de todos.</a:t>
            </a:r>
            <a:endParaRPr lang="pt-BR" sz="2400"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Retângulo 2">
            <a:extLst>
              <a:ext uri="{FF2B5EF4-FFF2-40B4-BE49-F238E27FC236}">
                <a16:creationId xmlns:a16="http://schemas.microsoft.com/office/drawing/2014/main" id="{9E881D22-A616-4C78-A801-6A746AB5DA59}"/>
              </a:ext>
            </a:extLst>
          </p:cNvPr>
          <p:cNvSpPr/>
          <p:nvPr/>
        </p:nvSpPr>
        <p:spPr>
          <a:xfrm>
            <a:off x="1907704" y="4121498"/>
            <a:ext cx="4950296" cy="646331"/>
          </a:xfrm>
          <a:prstGeom prst="rect">
            <a:avLst/>
          </a:prstGeom>
        </p:spPr>
        <p:txBody>
          <a:bodyPr wrap="square">
            <a:spAutoFit/>
          </a:bodyPr>
          <a:lstStyle/>
          <a:p>
            <a:r>
              <a:rPr lang="pt-BR" dirty="0"/>
              <a:t>Estiagem</a:t>
            </a:r>
          </a:p>
          <a:p>
            <a:r>
              <a:rPr lang="pt-BR" dirty="0"/>
              <a:t>https://www.youtube.com/watch?v=iJke58SBykY</a:t>
            </a:r>
          </a:p>
        </p:txBody>
      </p:sp>
    </p:spTree>
    <p:extLst>
      <p:ext uri="{BB962C8B-B14F-4D97-AF65-F5344CB8AC3E}">
        <p14:creationId xmlns:p14="http://schemas.microsoft.com/office/powerpoint/2010/main" val="3070582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player.slideplayer.com.br/9/2524347/data/images/img5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1292" y="836712"/>
            <a:ext cx="6846326" cy="5040560"/>
          </a:xfrm>
          <a:prstGeom prst="rect">
            <a:avLst/>
          </a:prstGeom>
          <a:extLst/>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216809656"/>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680</TotalTime>
  <Words>1247</Words>
  <Application>Microsoft Office PowerPoint</Application>
  <PresentationFormat>Apresentação na tela (4:3)</PresentationFormat>
  <Paragraphs>124</Paragraphs>
  <Slides>32</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32</vt:i4>
      </vt:variant>
    </vt:vector>
  </HeadingPairs>
  <TitlesOfParts>
    <vt:vector size="36" baseType="lpstr">
      <vt:lpstr>Arial</vt:lpstr>
      <vt:lpstr>Calibri</vt:lpstr>
      <vt:lpstr>Times New Roman</vt:lpstr>
      <vt:lpstr>Tema do Office</vt:lpstr>
      <vt:lpstr>Região Nordeste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Sub-regiões</vt:lpstr>
      <vt:lpstr>Apresentação do PowerPoint</vt:lpstr>
      <vt:lpstr>Apresentação do PowerPoint</vt:lpstr>
      <vt:lpstr>Apresentação do PowerPoint</vt:lpstr>
      <vt:lpstr>Apresentação do PowerPoint</vt:lpstr>
      <vt:lpstr>    A principal bacia da região é formada pelo rio São Francisco e seus afluentes. Essa bacia é explorada para a pesca e para a produção de energia elétrica. A Bacia do São Francisco passa pela Bahia, Pernambuco, Sergipe e Alagoas.  </vt:lpstr>
      <vt:lpstr>Apresentação do PowerPoint</vt:lpstr>
      <vt:lpstr>Apresentação do PowerPoint</vt:lpstr>
      <vt:lpstr>Apresentação do PowerPoint</vt:lpstr>
      <vt:lpstr>Eixos</vt:lpstr>
      <vt:lpstr>Apresentação do PowerPoint</vt:lpstr>
      <vt:lpstr>Apresentação do PowerPoint</vt:lpstr>
      <vt:lpstr>Apresentação do PowerPoint</vt:lpstr>
      <vt:lpstr>Apresentação do PowerPoint</vt:lpstr>
      <vt:lpstr>Indústrias</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jaime</dc:creator>
  <cp:lastModifiedBy>Renata Terence</cp:lastModifiedBy>
  <cp:revision>96</cp:revision>
  <dcterms:created xsi:type="dcterms:W3CDTF">2014-02-19T23:36:31Z</dcterms:created>
  <dcterms:modified xsi:type="dcterms:W3CDTF">2018-10-19T00:35:18Z</dcterms:modified>
</cp:coreProperties>
</file>